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7" r:id="rId4"/>
    <p:sldId id="268" r:id="rId5"/>
    <p:sldId id="258" r:id="rId6"/>
    <p:sldId id="269" r:id="rId7"/>
    <p:sldId id="270" r:id="rId8"/>
    <p:sldId id="271" r:id="rId9"/>
    <p:sldId id="272" r:id="rId10"/>
    <p:sldId id="273" r:id="rId11"/>
    <p:sldId id="276" r:id="rId12"/>
    <p:sldId id="274" r:id="rId13"/>
    <p:sldId id="277" r:id="rId14"/>
    <p:sldId id="278" r:id="rId15"/>
    <p:sldId id="279" r:id="rId16"/>
    <p:sldId id="280" r:id="rId17"/>
    <p:sldId id="281" r:id="rId18"/>
    <p:sldId id="282" r:id="rId19"/>
    <p:sldId id="275" r:id="rId20"/>
    <p:sldId id="283" r:id="rId21"/>
    <p:sldId id="284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1" y="1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8B263D-A725-428E-976D-77429E2361E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3E7EB2F-A3A5-4A3C-A828-88CB59035B32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600" b="1" kern="12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数据采集与处理</a:t>
          </a:r>
        </a:p>
      </dgm:t>
    </dgm:pt>
    <dgm:pt modelId="{24D047EC-F821-4FEB-A929-A41253984322}" type="parTrans" cxnId="{22CE3D8C-92C1-468D-9488-E37990615E03}">
      <dgm:prSet/>
      <dgm:spPr/>
      <dgm:t>
        <a:bodyPr/>
        <a:lstStyle/>
        <a:p>
          <a:endParaRPr lang="zh-CN" altLang="en-US"/>
        </a:p>
      </dgm:t>
    </dgm:pt>
    <dgm:pt modelId="{408EB3E2-EF5B-4BFB-9795-8699338E743A}" type="sibTrans" cxnId="{22CE3D8C-92C1-468D-9488-E37990615E03}">
      <dgm:prSet/>
      <dgm:spPr/>
      <dgm:t>
        <a:bodyPr/>
        <a:lstStyle/>
        <a:p>
          <a:endParaRPr lang="zh-CN" altLang="en-US"/>
        </a:p>
      </dgm:t>
    </dgm:pt>
    <dgm:pt modelId="{6CE266F8-D74C-4E01-99B7-6D90D773C8FB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使用已有方法估计变换矩阵</a:t>
          </a:r>
          <a:endParaRPr lang="zh-CN" altLang="en-US" sz="1600" dirty="0"/>
        </a:p>
      </dgm:t>
    </dgm:pt>
    <dgm:pt modelId="{CB953114-D0E0-49B2-8EED-321702F8B967}" type="parTrans" cxnId="{57883077-978E-4000-B5E7-D9728715E495}">
      <dgm:prSet/>
      <dgm:spPr/>
      <dgm:t>
        <a:bodyPr/>
        <a:lstStyle/>
        <a:p>
          <a:endParaRPr lang="zh-CN" altLang="en-US"/>
        </a:p>
      </dgm:t>
    </dgm:pt>
    <dgm:pt modelId="{29A359EF-44F1-4811-8B4D-8DE604CCDF86}" type="sibTrans" cxnId="{57883077-978E-4000-B5E7-D9728715E495}">
      <dgm:prSet/>
      <dgm:spPr/>
      <dgm:t>
        <a:bodyPr/>
        <a:lstStyle/>
        <a:p>
          <a:endParaRPr lang="zh-CN" altLang="en-US"/>
        </a:p>
      </dgm:t>
    </dgm:pt>
    <dgm:pt modelId="{0F4DD160-F60E-49E8-B91D-F258AE54E97C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600" b="1" kern="12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单独训练模型得到</a:t>
          </a:r>
          <a:r>
            <a:rPr lang="en-US" altLang="zh-CN" sz="1600" b="1" kern="12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3D</a:t>
          </a:r>
          <a:r>
            <a:rPr lang="zh-CN" altLang="en-US" sz="1600" b="1" kern="12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重建结果</a:t>
          </a:r>
        </a:p>
      </dgm:t>
    </dgm:pt>
    <dgm:pt modelId="{5E98BF92-9A4B-486E-852C-BAFB23FF75A0}" type="parTrans" cxnId="{18F11B70-7814-4C46-BA3B-E07036B4FA62}">
      <dgm:prSet/>
      <dgm:spPr/>
      <dgm:t>
        <a:bodyPr/>
        <a:lstStyle/>
        <a:p>
          <a:endParaRPr lang="zh-CN" altLang="en-US"/>
        </a:p>
      </dgm:t>
    </dgm:pt>
    <dgm:pt modelId="{FB577FF0-31ED-415F-9E2B-16EF4AF5EA8D}" type="sibTrans" cxnId="{18F11B70-7814-4C46-BA3B-E07036B4FA62}">
      <dgm:prSet/>
      <dgm:spPr/>
      <dgm:t>
        <a:bodyPr/>
        <a:lstStyle/>
        <a:p>
          <a:endParaRPr lang="zh-CN" altLang="en-US"/>
        </a:p>
      </dgm:t>
    </dgm:pt>
    <dgm:pt modelId="{AFAD7357-ADC6-4CA1-B735-3D064D967585}" type="pres">
      <dgm:prSet presAssocID="{F38B263D-A725-428E-976D-77429E2361E3}" presName="rootnode" presStyleCnt="0">
        <dgm:presLayoutVars>
          <dgm:chMax/>
          <dgm:chPref/>
          <dgm:dir/>
          <dgm:animLvl val="lvl"/>
        </dgm:presLayoutVars>
      </dgm:prSet>
      <dgm:spPr/>
    </dgm:pt>
    <dgm:pt modelId="{619CCA13-DD90-4964-8352-F4D9721B72F1}" type="pres">
      <dgm:prSet presAssocID="{A3E7EB2F-A3A5-4A3C-A828-88CB59035B32}" presName="composite" presStyleCnt="0"/>
      <dgm:spPr/>
    </dgm:pt>
    <dgm:pt modelId="{6E7D4D8C-FD8F-4F37-958E-47F5D36C2EDA}" type="pres">
      <dgm:prSet presAssocID="{A3E7EB2F-A3A5-4A3C-A828-88CB59035B32}" presName="bentUpArrow1" presStyleLbl="alignImgPlace1" presStyleIdx="0" presStyleCnt="2"/>
      <dgm:spPr/>
    </dgm:pt>
    <dgm:pt modelId="{BCBFBD56-DE93-4B77-B943-B17854C3C001}" type="pres">
      <dgm:prSet presAssocID="{A3E7EB2F-A3A5-4A3C-A828-88CB59035B32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1B474000-166E-4095-AA28-39FD07A73871}" type="pres">
      <dgm:prSet presAssocID="{A3E7EB2F-A3A5-4A3C-A828-88CB59035B32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9654EA7-83FE-4160-8981-C63018C8D567}" type="pres">
      <dgm:prSet presAssocID="{408EB3E2-EF5B-4BFB-9795-8699338E743A}" presName="sibTrans" presStyleCnt="0"/>
      <dgm:spPr/>
    </dgm:pt>
    <dgm:pt modelId="{10CB6963-A1AA-4062-B4E9-CF5AE9B07094}" type="pres">
      <dgm:prSet presAssocID="{6CE266F8-D74C-4E01-99B7-6D90D773C8FB}" presName="composite" presStyleCnt="0"/>
      <dgm:spPr/>
    </dgm:pt>
    <dgm:pt modelId="{10D96D77-7647-4940-B3B9-EA60B11AC571}" type="pres">
      <dgm:prSet presAssocID="{6CE266F8-D74C-4E01-99B7-6D90D773C8FB}" presName="bentUpArrow1" presStyleLbl="alignImgPlace1" presStyleIdx="1" presStyleCnt="2"/>
      <dgm:spPr/>
    </dgm:pt>
    <dgm:pt modelId="{5178FC1A-AEF8-4FB3-A4FD-0B5D4343D202}" type="pres">
      <dgm:prSet presAssocID="{6CE266F8-D74C-4E01-99B7-6D90D773C8FB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5D5A0D83-727C-4655-A290-94A5F01E20D7}" type="pres">
      <dgm:prSet presAssocID="{6CE266F8-D74C-4E01-99B7-6D90D773C8FB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002F992B-FA95-4FA3-85E9-2BACAA6B8137}" type="pres">
      <dgm:prSet presAssocID="{29A359EF-44F1-4811-8B4D-8DE604CCDF86}" presName="sibTrans" presStyleCnt="0"/>
      <dgm:spPr/>
    </dgm:pt>
    <dgm:pt modelId="{EC227D31-B821-4C4E-A22A-A46A31E8DD91}" type="pres">
      <dgm:prSet presAssocID="{0F4DD160-F60E-49E8-B91D-F258AE54E97C}" presName="composite" presStyleCnt="0"/>
      <dgm:spPr/>
    </dgm:pt>
    <dgm:pt modelId="{093F166D-20E6-45F8-911E-A38E4C8DC224}" type="pres">
      <dgm:prSet presAssocID="{0F4DD160-F60E-49E8-B91D-F258AE54E97C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074A611D-7EB8-4ECE-B953-65E3133DEB7A}" type="presOf" srcId="{F38B263D-A725-428E-976D-77429E2361E3}" destId="{AFAD7357-ADC6-4CA1-B735-3D064D967585}" srcOrd="0" destOrd="0" presId="urn:microsoft.com/office/officeart/2005/8/layout/StepDownProcess"/>
    <dgm:cxn modelId="{9E5ED245-2D4F-4E62-8E4A-21CE905ED785}" type="presOf" srcId="{A3E7EB2F-A3A5-4A3C-A828-88CB59035B32}" destId="{BCBFBD56-DE93-4B77-B943-B17854C3C001}" srcOrd="0" destOrd="0" presId="urn:microsoft.com/office/officeart/2005/8/layout/StepDownProcess"/>
    <dgm:cxn modelId="{18F11B70-7814-4C46-BA3B-E07036B4FA62}" srcId="{F38B263D-A725-428E-976D-77429E2361E3}" destId="{0F4DD160-F60E-49E8-B91D-F258AE54E97C}" srcOrd="2" destOrd="0" parTransId="{5E98BF92-9A4B-486E-852C-BAFB23FF75A0}" sibTransId="{FB577FF0-31ED-415F-9E2B-16EF4AF5EA8D}"/>
    <dgm:cxn modelId="{57883077-978E-4000-B5E7-D9728715E495}" srcId="{F38B263D-A725-428E-976D-77429E2361E3}" destId="{6CE266F8-D74C-4E01-99B7-6D90D773C8FB}" srcOrd="1" destOrd="0" parTransId="{CB953114-D0E0-49B2-8EED-321702F8B967}" sibTransId="{29A359EF-44F1-4811-8B4D-8DE604CCDF86}"/>
    <dgm:cxn modelId="{22CE3D8C-92C1-468D-9488-E37990615E03}" srcId="{F38B263D-A725-428E-976D-77429E2361E3}" destId="{A3E7EB2F-A3A5-4A3C-A828-88CB59035B32}" srcOrd="0" destOrd="0" parTransId="{24D047EC-F821-4FEB-A929-A41253984322}" sibTransId="{408EB3E2-EF5B-4BFB-9795-8699338E743A}"/>
    <dgm:cxn modelId="{B255C9B6-0A73-445A-B799-4CC5A201E969}" type="presOf" srcId="{6CE266F8-D74C-4E01-99B7-6D90D773C8FB}" destId="{5178FC1A-AEF8-4FB3-A4FD-0B5D4343D202}" srcOrd="0" destOrd="0" presId="urn:microsoft.com/office/officeart/2005/8/layout/StepDownProcess"/>
    <dgm:cxn modelId="{1374EEE5-D157-46A8-A28F-6C64CD717B8D}" type="presOf" srcId="{0F4DD160-F60E-49E8-B91D-F258AE54E97C}" destId="{093F166D-20E6-45F8-911E-A38E4C8DC224}" srcOrd="0" destOrd="0" presId="urn:microsoft.com/office/officeart/2005/8/layout/StepDownProcess"/>
    <dgm:cxn modelId="{ACB62C04-529B-4FA4-B58A-8428644DE347}" type="presParOf" srcId="{AFAD7357-ADC6-4CA1-B735-3D064D967585}" destId="{619CCA13-DD90-4964-8352-F4D9721B72F1}" srcOrd="0" destOrd="0" presId="urn:microsoft.com/office/officeart/2005/8/layout/StepDownProcess"/>
    <dgm:cxn modelId="{68B00DB4-98B0-4776-AE7D-B927C90517D5}" type="presParOf" srcId="{619CCA13-DD90-4964-8352-F4D9721B72F1}" destId="{6E7D4D8C-FD8F-4F37-958E-47F5D36C2EDA}" srcOrd="0" destOrd="0" presId="urn:microsoft.com/office/officeart/2005/8/layout/StepDownProcess"/>
    <dgm:cxn modelId="{F71D899E-D57F-425C-B502-A23514F9FBC6}" type="presParOf" srcId="{619CCA13-DD90-4964-8352-F4D9721B72F1}" destId="{BCBFBD56-DE93-4B77-B943-B17854C3C001}" srcOrd="1" destOrd="0" presId="urn:microsoft.com/office/officeart/2005/8/layout/StepDownProcess"/>
    <dgm:cxn modelId="{5EEDA317-E8A4-4586-ADAA-0E2E9828A571}" type="presParOf" srcId="{619CCA13-DD90-4964-8352-F4D9721B72F1}" destId="{1B474000-166E-4095-AA28-39FD07A73871}" srcOrd="2" destOrd="0" presId="urn:microsoft.com/office/officeart/2005/8/layout/StepDownProcess"/>
    <dgm:cxn modelId="{81E6517E-5F87-4C7F-BEE1-9F81DFB096A5}" type="presParOf" srcId="{AFAD7357-ADC6-4CA1-B735-3D064D967585}" destId="{B9654EA7-83FE-4160-8981-C63018C8D567}" srcOrd="1" destOrd="0" presId="urn:microsoft.com/office/officeart/2005/8/layout/StepDownProcess"/>
    <dgm:cxn modelId="{14081548-5A00-4923-A6CD-9EFC7D68EC5E}" type="presParOf" srcId="{AFAD7357-ADC6-4CA1-B735-3D064D967585}" destId="{10CB6963-A1AA-4062-B4E9-CF5AE9B07094}" srcOrd="2" destOrd="0" presId="urn:microsoft.com/office/officeart/2005/8/layout/StepDownProcess"/>
    <dgm:cxn modelId="{C41A9D24-89B8-4F1D-BBEE-3AE678578AAF}" type="presParOf" srcId="{10CB6963-A1AA-4062-B4E9-CF5AE9B07094}" destId="{10D96D77-7647-4940-B3B9-EA60B11AC571}" srcOrd="0" destOrd="0" presId="urn:microsoft.com/office/officeart/2005/8/layout/StepDownProcess"/>
    <dgm:cxn modelId="{F81AAE03-BD6A-4D32-BA72-BE187B3DB1F9}" type="presParOf" srcId="{10CB6963-A1AA-4062-B4E9-CF5AE9B07094}" destId="{5178FC1A-AEF8-4FB3-A4FD-0B5D4343D202}" srcOrd="1" destOrd="0" presId="urn:microsoft.com/office/officeart/2005/8/layout/StepDownProcess"/>
    <dgm:cxn modelId="{C26304BF-64FD-4029-BA9D-72E6B3D8EE18}" type="presParOf" srcId="{10CB6963-A1AA-4062-B4E9-CF5AE9B07094}" destId="{5D5A0D83-727C-4655-A290-94A5F01E20D7}" srcOrd="2" destOrd="0" presId="urn:microsoft.com/office/officeart/2005/8/layout/StepDownProcess"/>
    <dgm:cxn modelId="{B3EE5124-56CA-464C-B449-A3A5CDECF707}" type="presParOf" srcId="{AFAD7357-ADC6-4CA1-B735-3D064D967585}" destId="{002F992B-FA95-4FA3-85E9-2BACAA6B8137}" srcOrd="3" destOrd="0" presId="urn:microsoft.com/office/officeart/2005/8/layout/StepDownProcess"/>
    <dgm:cxn modelId="{355BCDE4-3878-4655-B434-A2CC0DFAE614}" type="presParOf" srcId="{AFAD7357-ADC6-4CA1-B735-3D064D967585}" destId="{EC227D31-B821-4C4E-A22A-A46A31E8DD91}" srcOrd="4" destOrd="0" presId="urn:microsoft.com/office/officeart/2005/8/layout/StepDownProcess"/>
    <dgm:cxn modelId="{50EEEA73-B256-4E48-8AD8-E01A31046EF4}" type="presParOf" srcId="{EC227D31-B821-4C4E-A22A-A46A31E8DD91}" destId="{093F166D-20E6-45F8-911E-A38E4C8DC22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812C67-AA2D-4D46-83BF-D7E1E431CDF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355B72F-96C8-4262-AB09-473B2FE71294}">
      <dgm:prSet phldrT="[文本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坐标编码</a:t>
          </a:r>
        </a:p>
      </dgm:t>
    </dgm:pt>
    <dgm:pt modelId="{18DD5428-44A1-4A08-88C7-35A48D82CFE5}" type="parTrans" cxnId="{996DCE8A-7830-4937-9880-451E42E70B35}">
      <dgm:prSet/>
      <dgm:spPr/>
      <dgm:t>
        <a:bodyPr/>
        <a:lstStyle/>
        <a:p>
          <a:endParaRPr lang="zh-CN" altLang="en-US"/>
        </a:p>
      </dgm:t>
    </dgm:pt>
    <dgm:pt modelId="{E03C58A3-0465-4191-A979-2B55E9FB3A83}" type="sibTrans" cxnId="{996DCE8A-7830-4937-9880-451E42E70B35}">
      <dgm:prSet/>
      <dgm:spPr/>
      <dgm:t>
        <a:bodyPr/>
        <a:lstStyle/>
        <a:p>
          <a:endParaRPr lang="zh-CN" altLang="en-US"/>
        </a:p>
      </dgm:t>
    </dgm:pt>
    <dgm:pt modelId="{7587A968-ED33-43C5-B38A-EFCC7554F84E}">
      <dgm:prSet phldrT="[文本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特征融合</a:t>
          </a:r>
        </a:p>
      </dgm:t>
    </dgm:pt>
    <dgm:pt modelId="{39F7C2CA-CDD6-4205-B72D-81ECEDBD04F5}" type="parTrans" cxnId="{2D7C2EBB-4F52-4D4A-B15F-F2EF289385E7}">
      <dgm:prSet/>
      <dgm:spPr/>
      <dgm:t>
        <a:bodyPr/>
        <a:lstStyle/>
        <a:p>
          <a:endParaRPr lang="zh-CN" altLang="en-US"/>
        </a:p>
      </dgm:t>
    </dgm:pt>
    <dgm:pt modelId="{3A121614-D476-44A4-A1FA-A7065F5AF7C1}" type="sibTrans" cxnId="{2D7C2EBB-4F52-4D4A-B15F-F2EF289385E7}">
      <dgm:prSet/>
      <dgm:spPr/>
      <dgm:t>
        <a:bodyPr/>
        <a:lstStyle/>
        <a:p>
          <a:endParaRPr lang="zh-CN" altLang="en-US"/>
        </a:p>
      </dgm:t>
    </dgm:pt>
    <dgm:pt modelId="{4267A216-777F-4DD9-B587-66FE5F38D8F6}">
      <dgm:prSet phldrT="[文本]" custT="1"/>
      <dgm:spPr/>
      <dgm:t>
        <a:bodyPr/>
        <a:lstStyle/>
        <a:p>
          <a:r>
            <a:rPr lang="zh-CN" altLang="en-US" sz="1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反向传播优化</a:t>
          </a:r>
        </a:p>
      </dgm:t>
    </dgm:pt>
    <dgm:pt modelId="{3A69A383-6F55-45B9-8C86-5C108827858B}" type="parTrans" cxnId="{7E5B25C7-EE51-4397-A9F0-F1BEFE59F82A}">
      <dgm:prSet/>
      <dgm:spPr/>
      <dgm:t>
        <a:bodyPr/>
        <a:lstStyle/>
        <a:p>
          <a:endParaRPr lang="zh-CN" altLang="en-US"/>
        </a:p>
      </dgm:t>
    </dgm:pt>
    <dgm:pt modelId="{301F679B-EA47-44A5-AA2B-AD4C49250756}" type="sibTrans" cxnId="{7E5B25C7-EE51-4397-A9F0-F1BEFE59F82A}">
      <dgm:prSet/>
      <dgm:spPr/>
      <dgm:t>
        <a:bodyPr/>
        <a:lstStyle/>
        <a:p>
          <a:endParaRPr lang="zh-CN" altLang="en-US"/>
        </a:p>
      </dgm:t>
    </dgm:pt>
    <dgm:pt modelId="{87FAE3A9-4446-429A-818F-565569DA68BD}" type="pres">
      <dgm:prSet presAssocID="{05812C67-AA2D-4D46-83BF-D7E1E431CDFB}" presName="Name0" presStyleCnt="0">
        <dgm:presLayoutVars>
          <dgm:dir/>
          <dgm:resizeHandles val="exact"/>
        </dgm:presLayoutVars>
      </dgm:prSet>
      <dgm:spPr/>
    </dgm:pt>
    <dgm:pt modelId="{1297CA59-712E-4AA5-9D74-50AB1B4C8F94}" type="pres">
      <dgm:prSet presAssocID="{A355B72F-96C8-4262-AB09-473B2FE71294}" presName="node" presStyleLbl="node1" presStyleIdx="0" presStyleCnt="3">
        <dgm:presLayoutVars>
          <dgm:bulletEnabled val="1"/>
        </dgm:presLayoutVars>
      </dgm:prSet>
      <dgm:spPr/>
    </dgm:pt>
    <dgm:pt modelId="{67EB7EC8-627C-4A76-A452-B586A20C5162}" type="pres">
      <dgm:prSet presAssocID="{E03C58A3-0465-4191-A979-2B55E9FB3A83}" presName="sibTrans" presStyleLbl="sibTrans2D1" presStyleIdx="0" presStyleCnt="2"/>
      <dgm:spPr/>
    </dgm:pt>
    <dgm:pt modelId="{08A41DF5-3A33-4B1F-ADBF-48267E8E852E}" type="pres">
      <dgm:prSet presAssocID="{E03C58A3-0465-4191-A979-2B55E9FB3A83}" presName="connectorText" presStyleLbl="sibTrans2D1" presStyleIdx="0" presStyleCnt="2"/>
      <dgm:spPr/>
    </dgm:pt>
    <dgm:pt modelId="{996B4561-6FD2-439E-BFD0-4269B1D6519F}" type="pres">
      <dgm:prSet presAssocID="{7587A968-ED33-43C5-B38A-EFCC7554F84E}" presName="node" presStyleLbl="node1" presStyleIdx="1" presStyleCnt="3">
        <dgm:presLayoutVars>
          <dgm:bulletEnabled val="1"/>
        </dgm:presLayoutVars>
      </dgm:prSet>
      <dgm:spPr/>
    </dgm:pt>
    <dgm:pt modelId="{CE196FE7-CD29-4B03-9EA5-3B400154E6B2}" type="pres">
      <dgm:prSet presAssocID="{3A121614-D476-44A4-A1FA-A7065F5AF7C1}" presName="sibTrans" presStyleLbl="sibTrans2D1" presStyleIdx="1" presStyleCnt="2"/>
      <dgm:spPr/>
    </dgm:pt>
    <dgm:pt modelId="{68EE10C8-7DD1-489F-9F9E-C85CDDAF294B}" type="pres">
      <dgm:prSet presAssocID="{3A121614-D476-44A4-A1FA-A7065F5AF7C1}" presName="connectorText" presStyleLbl="sibTrans2D1" presStyleIdx="1" presStyleCnt="2"/>
      <dgm:spPr/>
    </dgm:pt>
    <dgm:pt modelId="{B794A8B0-5608-4210-9674-11AA422773BC}" type="pres">
      <dgm:prSet presAssocID="{4267A216-777F-4DD9-B587-66FE5F38D8F6}" presName="node" presStyleLbl="node1" presStyleIdx="2" presStyleCnt="3">
        <dgm:presLayoutVars>
          <dgm:bulletEnabled val="1"/>
        </dgm:presLayoutVars>
      </dgm:prSet>
      <dgm:spPr/>
    </dgm:pt>
  </dgm:ptLst>
  <dgm:cxnLst>
    <dgm:cxn modelId="{5BFA1403-F0DC-4357-93DC-2F40B6248C61}" type="presOf" srcId="{3A121614-D476-44A4-A1FA-A7065F5AF7C1}" destId="{68EE10C8-7DD1-489F-9F9E-C85CDDAF294B}" srcOrd="1" destOrd="0" presId="urn:microsoft.com/office/officeart/2005/8/layout/process1"/>
    <dgm:cxn modelId="{D1E8301A-0A2D-4F0C-828D-4819095E114A}" type="presOf" srcId="{7587A968-ED33-43C5-B38A-EFCC7554F84E}" destId="{996B4561-6FD2-439E-BFD0-4269B1D6519F}" srcOrd="0" destOrd="0" presId="urn:microsoft.com/office/officeart/2005/8/layout/process1"/>
    <dgm:cxn modelId="{B9D7072D-C3F7-4191-A448-2DCDBB1BC420}" type="presOf" srcId="{3A121614-D476-44A4-A1FA-A7065F5AF7C1}" destId="{CE196FE7-CD29-4B03-9EA5-3B400154E6B2}" srcOrd="0" destOrd="0" presId="urn:microsoft.com/office/officeart/2005/8/layout/process1"/>
    <dgm:cxn modelId="{4C52A02F-CA51-4763-BC46-0E0E4F1C2073}" type="presOf" srcId="{A355B72F-96C8-4262-AB09-473B2FE71294}" destId="{1297CA59-712E-4AA5-9D74-50AB1B4C8F94}" srcOrd="0" destOrd="0" presId="urn:microsoft.com/office/officeart/2005/8/layout/process1"/>
    <dgm:cxn modelId="{CC64DF35-91B5-4AD3-A61A-A73BDC5D4BF3}" type="presOf" srcId="{E03C58A3-0465-4191-A979-2B55E9FB3A83}" destId="{08A41DF5-3A33-4B1F-ADBF-48267E8E852E}" srcOrd="1" destOrd="0" presId="urn:microsoft.com/office/officeart/2005/8/layout/process1"/>
    <dgm:cxn modelId="{573D9B67-DD54-431C-B0C3-59A71BEF3CE7}" type="presOf" srcId="{4267A216-777F-4DD9-B587-66FE5F38D8F6}" destId="{B794A8B0-5608-4210-9674-11AA422773BC}" srcOrd="0" destOrd="0" presId="urn:microsoft.com/office/officeart/2005/8/layout/process1"/>
    <dgm:cxn modelId="{996DCE8A-7830-4937-9880-451E42E70B35}" srcId="{05812C67-AA2D-4D46-83BF-D7E1E431CDFB}" destId="{A355B72F-96C8-4262-AB09-473B2FE71294}" srcOrd="0" destOrd="0" parTransId="{18DD5428-44A1-4A08-88C7-35A48D82CFE5}" sibTransId="{E03C58A3-0465-4191-A979-2B55E9FB3A83}"/>
    <dgm:cxn modelId="{2DFC5F98-65F1-4F85-A6AB-99BA9FDA61FC}" type="presOf" srcId="{05812C67-AA2D-4D46-83BF-D7E1E431CDFB}" destId="{87FAE3A9-4446-429A-818F-565569DA68BD}" srcOrd="0" destOrd="0" presId="urn:microsoft.com/office/officeart/2005/8/layout/process1"/>
    <dgm:cxn modelId="{2D7C2EBB-4F52-4D4A-B15F-F2EF289385E7}" srcId="{05812C67-AA2D-4D46-83BF-D7E1E431CDFB}" destId="{7587A968-ED33-43C5-B38A-EFCC7554F84E}" srcOrd="1" destOrd="0" parTransId="{39F7C2CA-CDD6-4205-B72D-81ECEDBD04F5}" sibTransId="{3A121614-D476-44A4-A1FA-A7065F5AF7C1}"/>
    <dgm:cxn modelId="{7E5B25C7-EE51-4397-A9F0-F1BEFE59F82A}" srcId="{05812C67-AA2D-4D46-83BF-D7E1E431CDFB}" destId="{4267A216-777F-4DD9-B587-66FE5F38D8F6}" srcOrd="2" destOrd="0" parTransId="{3A69A383-6F55-45B9-8C86-5C108827858B}" sibTransId="{301F679B-EA47-44A5-AA2B-AD4C49250756}"/>
    <dgm:cxn modelId="{33B453F0-4E64-4FD6-A7C0-9F0A5FCECB5D}" type="presOf" srcId="{E03C58A3-0465-4191-A979-2B55E9FB3A83}" destId="{67EB7EC8-627C-4A76-A452-B586A20C5162}" srcOrd="0" destOrd="0" presId="urn:microsoft.com/office/officeart/2005/8/layout/process1"/>
    <dgm:cxn modelId="{4DA544C3-3903-41BC-8DDD-7713875B5350}" type="presParOf" srcId="{87FAE3A9-4446-429A-818F-565569DA68BD}" destId="{1297CA59-712E-4AA5-9D74-50AB1B4C8F94}" srcOrd="0" destOrd="0" presId="urn:microsoft.com/office/officeart/2005/8/layout/process1"/>
    <dgm:cxn modelId="{04162FF6-2F1C-452F-BFCF-E01AE58F9056}" type="presParOf" srcId="{87FAE3A9-4446-429A-818F-565569DA68BD}" destId="{67EB7EC8-627C-4A76-A452-B586A20C5162}" srcOrd="1" destOrd="0" presId="urn:microsoft.com/office/officeart/2005/8/layout/process1"/>
    <dgm:cxn modelId="{292E3FD6-5C01-487D-B284-4C24401D4DBD}" type="presParOf" srcId="{67EB7EC8-627C-4A76-A452-B586A20C5162}" destId="{08A41DF5-3A33-4B1F-ADBF-48267E8E852E}" srcOrd="0" destOrd="0" presId="urn:microsoft.com/office/officeart/2005/8/layout/process1"/>
    <dgm:cxn modelId="{41DC8098-2FDF-43D9-BD66-1C7644169FBB}" type="presParOf" srcId="{87FAE3A9-4446-429A-818F-565569DA68BD}" destId="{996B4561-6FD2-439E-BFD0-4269B1D6519F}" srcOrd="2" destOrd="0" presId="urn:microsoft.com/office/officeart/2005/8/layout/process1"/>
    <dgm:cxn modelId="{459CFE31-14AE-47AD-AE6B-0AF4855D116A}" type="presParOf" srcId="{87FAE3A9-4446-429A-818F-565569DA68BD}" destId="{CE196FE7-CD29-4B03-9EA5-3B400154E6B2}" srcOrd="3" destOrd="0" presId="urn:microsoft.com/office/officeart/2005/8/layout/process1"/>
    <dgm:cxn modelId="{52FEC836-440A-4BD5-B640-A13D52E2592B}" type="presParOf" srcId="{CE196FE7-CD29-4B03-9EA5-3B400154E6B2}" destId="{68EE10C8-7DD1-489F-9F9E-C85CDDAF294B}" srcOrd="0" destOrd="0" presId="urn:microsoft.com/office/officeart/2005/8/layout/process1"/>
    <dgm:cxn modelId="{36306FE6-BFB4-463F-AD44-96B2C958CCDE}" type="presParOf" srcId="{87FAE3A9-4446-429A-818F-565569DA68BD}" destId="{B794A8B0-5608-4210-9674-11AA422773B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76236F-138B-445C-88A9-4C74B17E515A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8F73178-D6A4-43D9-947B-B7DDF16EAB78}">
      <dgm:prSet phldrT="[文本]" custT="1"/>
      <dgm:spPr/>
      <dgm:t>
        <a:bodyPr/>
        <a:lstStyle/>
        <a:p>
          <a:r>
            <a:rPr lang="zh-CN" altLang="en-US" sz="1200" b="1" kern="12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时空坐标建模</a:t>
          </a:r>
        </a:p>
      </dgm:t>
    </dgm:pt>
    <dgm:pt modelId="{452242FB-6F11-4493-A733-35D06D5C0127}" type="parTrans" cxnId="{C3F03E70-2BC6-494A-86D4-D89B259A7A82}">
      <dgm:prSet/>
      <dgm:spPr/>
      <dgm:t>
        <a:bodyPr/>
        <a:lstStyle/>
        <a:p>
          <a:endParaRPr lang="zh-CN" altLang="en-US"/>
        </a:p>
      </dgm:t>
    </dgm:pt>
    <dgm:pt modelId="{8EB5B88A-9493-4010-BFEB-CC26AF6E6AA7}" type="sibTrans" cxnId="{C3F03E70-2BC6-494A-86D4-D89B259A7A82}">
      <dgm:prSet/>
      <dgm:spPr/>
      <dgm:t>
        <a:bodyPr/>
        <a:lstStyle/>
        <a:p>
          <a:endParaRPr lang="zh-CN" altLang="en-US"/>
        </a:p>
      </dgm:t>
    </dgm:pt>
    <dgm:pt modelId="{B229468B-1AC6-4801-A931-25C3F491F16B}">
      <dgm:prSet phldrT="[文本]" custT="1"/>
      <dgm:spPr/>
      <dgm:t>
        <a:bodyPr/>
        <a:lstStyle/>
        <a:p>
          <a:r>
            <a:rPr lang="zh-CN" altLang="en-US" sz="1600" kern="12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输入四维坐标</a:t>
          </a:r>
          <a:r>
            <a:rPr lang="en-US" altLang="zh-CN" sz="1600" kern="12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(</a:t>
          </a:r>
          <a:r>
            <a:rPr lang="en-US" altLang="zh-CN" sz="1600" kern="1200" dirty="0" err="1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x,y,z,t</a:t>
          </a:r>
          <a:r>
            <a:rPr lang="en-US" altLang="zh-CN" sz="1600" kern="12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)</a:t>
          </a:r>
          <a:r>
            <a:rPr lang="zh-CN" altLang="en-US" sz="1600" kern="12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，通过神经网络同时预测：</a:t>
          </a:r>
        </a:p>
      </dgm:t>
    </dgm:pt>
    <dgm:pt modelId="{FECF9B51-3257-4CEE-8525-6A737EAF41AB}" type="parTrans" cxnId="{834C28BD-6937-47F2-9AC3-3FFEC0061C57}">
      <dgm:prSet/>
      <dgm:spPr/>
      <dgm:t>
        <a:bodyPr/>
        <a:lstStyle/>
        <a:p>
          <a:endParaRPr lang="zh-CN" altLang="en-US"/>
        </a:p>
      </dgm:t>
    </dgm:pt>
    <dgm:pt modelId="{862C339F-DB4A-4EEC-B6EB-6DCC28768119}" type="sibTrans" cxnId="{834C28BD-6937-47F2-9AC3-3FFEC0061C57}">
      <dgm:prSet/>
      <dgm:spPr/>
      <dgm:t>
        <a:bodyPr/>
        <a:lstStyle/>
        <a:p>
          <a:endParaRPr lang="zh-CN" altLang="en-US"/>
        </a:p>
      </dgm:t>
    </dgm:pt>
    <dgm:pt modelId="{F60B610A-1931-465D-840E-2280373F5511}">
      <dgm:prSet phldrT="[文本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双流神经网络</a:t>
          </a:r>
          <a:endParaRPr lang="en-US" altLang="zh-CN" sz="1200" b="1" kern="1200" dirty="0">
            <a:solidFill>
              <a:prstClr val="white"/>
            </a:solidFill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架构</a:t>
          </a:r>
        </a:p>
      </dgm:t>
    </dgm:pt>
    <dgm:pt modelId="{4E6CAD7C-DC86-4A65-84A5-97AD6A6FBB77}" type="parTrans" cxnId="{3AE64522-12D9-49F7-BDBA-7CC4F6E86DA1}">
      <dgm:prSet/>
      <dgm:spPr/>
      <dgm:t>
        <a:bodyPr/>
        <a:lstStyle/>
        <a:p>
          <a:endParaRPr lang="zh-CN" altLang="en-US"/>
        </a:p>
      </dgm:t>
    </dgm:pt>
    <dgm:pt modelId="{145C60B7-1E15-4391-9525-05C79F6252AF}" type="sibTrans" cxnId="{3AE64522-12D9-49F7-BDBA-7CC4F6E86DA1}">
      <dgm:prSet/>
      <dgm:spPr/>
      <dgm:t>
        <a:bodyPr/>
        <a:lstStyle/>
        <a:p>
          <a:endParaRPr lang="zh-CN" altLang="en-US"/>
        </a:p>
      </dgm:t>
    </dgm:pt>
    <dgm:pt modelId="{C6B815DE-6600-4A05-AFCE-9E432BD54B1D}">
      <dgm:prSet phldrT="[文本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静态流：处理空间坐标（</a:t>
          </a:r>
          <a:r>
            <a:rPr lang="en-US" altLang="zh-CN" sz="1200" kern="1200" dirty="0" err="1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x,y,z</a:t>
          </a: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），学习心脏基础结构</a:t>
          </a:r>
        </a:p>
      </dgm:t>
    </dgm:pt>
    <dgm:pt modelId="{E3943711-9FEA-40B5-84CD-8BF5F63DFCE3}" type="parTrans" cxnId="{20A8C76A-941A-4985-B56A-60D8BB795AA5}">
      <dgm:prSet/>
      <dgm:spPr/>
      <dgm:t>
        <a:bodyPr/>
        <a:lstStyle/>
        <a:p>
          <a:endParaRPr lang="zh-CN" altLang="en-US"/>
        </a:p>
      </dgm:t>
    </dgm:pt>
    <dgm:pt modelId="{71F0FB5A-B464-4BF8-AAE5-AD7F08383AEB}" type="sibTrans" cxnId="{20A8C76A-941A-4985-B56A-60D8BB795AA5}">
      <dgm:prSet/>
      <dgm:spPr/>
      <dgm:t>
        <a:bodyPr/>
        <a:lstStyle/>
        <a:p>
          <a:endParaRPr lang="zh-CN" altLang="en-US"/>
        </a:p>
      </dgm:t>
    </dgm:pt>
    <dgm:pt modelId="{249B4660-24DB-4D5B-AD1C-3CB2F4098EFB}">
      <dgm:prSet phldrT="[文本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物理约束</a:t>
          </a:r>
          <a:endParaRPr lang="en-US" altLang="zh-CN" sz="1200" b="1" kern="1200" dirty="0">
            <a:solidFill>
              <a:prstClr val="white"/>
            </a:solidFill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自监督训练</a:t>
          </a:r>
        </a:p>
      </dgm:t>
    </dgm:pt>
    <dgm:pt modelId="{B9BDFACE-2C1B-4A1A-BD8B-031E1B46CA92}" type="parTrans" cxnId="{68A4F4C1-5EA6-4800-B887-ADE0ADF215DF}">
      <dgm:prSet/>
      <dgm:spPr/>
      <dgm:t>
        <a:bodyPr/>
        <a:lstStyle/>
        <a:p>
          <a:endParaRPr lang="zh-CN" altLang="en-US"/>
        </a:p>
      </dgm:t>
    </dgm:pt>
    <dgm:pt modelId="{36925E76-9361-4B83-9964-7022E86EF34C}" type="sibTrans" cxnId="{68A4F4C1-5EA6-4800-B887-ADE0ADF215DF}">
      <dgm:prSet/>
      <dgm:spPr/>
      <dgm:t>
        <a:bodyPr/>
        <a:lstStyle/>
        <a:p>
          <a:endParaRPr lang="zh-CN" altLang="en-US"/>
        </a:p>
      </dgm:t>
    </dgm:pt>
    <dgm:pt modelId="{E523B933-42BD-41C3-97F3-0FAF27DE966F}">
      <dgm:prSet phldrT="[文本]" custT="1"/>
      <dgm:spPr/>
      <dgm:t>
        <a:bodyPr/>
        <a:lstStyle/>
        <a:p>
          <a:pPr>
            <a:buFont typeface="+mj-lt"/>
            <a:buNone/>
          </a:pPr>
          <a:r>
            <a:rPr lang="zh-CN" altLang="en-US" sz="16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设计四种损失函数替代人工标注</a:t>
          </a:r>
        </a:p>
      </dgm:t>
    </dgm:pt>
    <dgm:pt modelId="{FD5C2F3A-B15C-42A9-A263-0D33DBD743C5}" type="parTrans" cxnId="{5A4A2F2B-169E-4CC6-A6DF-77DDA60EB5DF}">
      <dgm:prSet/>
      <dgm:spPr/>
      <dgm:t>
        <a:bodyPr/>
        <a:lstStyle/>
        <a:p>
          <a:endParaRPr lang="zh-CN" altLang="en-US"/>
        </a:p>
      </dgm:t>
    </dgm:pt>
    <dgm:pt modelId="{4B3ADFC8-14C1-4CDB-8DD3-42CBBC2A4935}" type="sibTrans" cxnId="{5A4A2F2B-169E-4CC6-A6DF-77DDA60EB5DF}">
      <dgm:prSet/>
      <dgm:spPr/>
      <dgm:t>
        <a:bodyPr/>
        <a:lstStyle/>
        <a:p>
          <a:endParaRPr lang="zh-CN" altLang="en-US"/>
        </a:p>
      </dgm:t>
    </dgm:pt>
    <dgm:pt modelId="{DEB7B90B-A686-4452-9C6C-FA5C42DB28E7}">
      <dgm:prSet phldrT="[文本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CN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- </a:t>
          </a: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当前时空点的组织强度值（用于重建心脏结构）</a:t>
          </a:r>
        </a:p>
      </dgm:t>
    </dgm:pt>
    <dgm:pt modelId="{F60FC72D-2801-44EB-B1D1-9139ADBBBF81}" type="parTrans" cxnId="{EC4E51A9-8EFC-4028-9173-E8E87C533C4D}">
      <dgm:prSet/>
      <dgm:spPr/>
      <dgm:t>
        <a:bodyPr/>
        <a:lstStyle/>
        <a:p>
          <a:endParaRPr lang="zh-CN" altLang="en-US"/>
        </a:p>
      </dgm:t>
    </dgm:pt>
    <dgm:pt modelId="{C5FC4876-7BDE-4D66-9313-06C3E3C1B43D}" type="sibTrans" cxnId="{EC4E51A9-8EFC-4028-9173-E8E87C533C4D}">
      <dgm:prSet/>
      <dgm:spPr/>
      <dgm:t>
        <a:bodyPr/>
        <a:lstStyle/>
        <a:p>
          <a:endParaRPr lang="zh-CN" altLang="en-US"/>
        </a:p>
      </dgm:t>
    </dgm:pt>
    <dgm:pt modelId="{8DDDEC8E-83F9-4B3B-8394-82E81D80A44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CN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- </a:t>
          </a: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前向</a:t>
          </a:r>
          <a:r>
            <a:rPr lang="en-US" altLang="zh-CN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/</a:t>
          </a: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后向</a:t>
          </a:r>
          <a:r>
            <a:rPr lang="en-US" altLang="zh-CN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3D</a:t>
          </a: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运动向量（描述该点下一帧和上一帧的位移）</a:t>
          </a:r>
        </a:p>
      </dgm:t>
    </dgm:pt>
    <dgm:pt modelId="{16482B84-D6C3-45C0-AC9A-B33DFDC83B42}" type="parTrans" cxnId="{01E63B43-1BD3-4F07-818D-50A42BDF52DB}">
      <dgm:prSet/>
      <dgm:spPr/>
      <dgm:t>
        <a:bodyPr/>
        <a:lstStyle/>
        <a:p>
          <a:endParaRPr lang="zh-CN" altLang="en-US"/>
        </a:p>
      </dgm:t>
    </dgm:pt>
    <dgm:pt modelId="{04FA6C6C-618E-4EFB-9403-BF5FB04A5804}" type="sibTrans" cxnId="{01E63B43-1BD3-4F07-818D-50A42BDF52DB}">
      <dgm:prSet/>
      <dgm:spPr/>
      <dgm:t>
        <a:bodyPr/>
        <a:lstStyle/>
        <a:p>
          <a:endParaRPr lang="zh-CN" altLang="en-US"/>
        </a:p>
      </dgm:t>
    </dgm:pt>
    <dgm:pt modelId="{3877F121-F9C4-47ED-AC04-C4E3AEA35DD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动态流：结合时空坐标（</a:t>
          </a:r>
          <a:r>
            <a:rPr lang="en-US" altLang="zh-CN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x,y,z,t</a:t>
          </a: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），捕捉动态变化</a:t>
          </a:r>
        </a:p>
      </dgm:t>
    </dgm:pt>
    <dgm:pt modelId="{640B9689-6A2C-420E-B642-77F40799475F}" type="parTrans" cxnId="{CDB77840-B85D-4566-8037-1B5ED6075BFF}">
      <dgm:prSet/>
      <dgm:spPr/>
      <dgm:t>
        <a:bodyPr/>
        <a:lstStyle/>
        <a:p>
          <a:endParaRPr lang="zh-CN" altLang="en-US"/>
        </a:p>
      </dgm:t>
    </dgm:pt>
    <dgm:pt modelId="{5C26E8F0-308B-4BFB-902F-6F967992F52E}" type="sibTrans" cxnId="{CDB77840-B85D-4566-8037-1B5ED6075BFF}">
      <dgm:prSet/>
      <dgm:spPr/>
      <dgm:t>
        <a:bodyPr/>
        <a:lstStyle/>
        <a:p>
          <a:endParaRPr lang="zh-CN" altLang="en-US"/>
        </a:p>
      </dgm:t>
    </dgm:pt>
    <dgm:pt modelId="{6026B10E-2D57-414C-A85E-A0C9DE2FD33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特征融合后输出强度值和双向运动场</a:t>
          </a:r>
        </a:p>
      </dgm:t>
    </dgm:pt>
    <dgm:pt modelId="{D945A96E-1245-48D1-AF72-4C83F36EE5B3}" type="parTrans" cxnId="{AAFE2361-4C88-40CA-85FB-02305436A00E}">
      <dgm:prSet/>
      <dgm:spPr/>
      <dgm:t>
        <a:bodyPr/>
        <a:lstStyle/>
        <a:p>
          <a:endParaRPr lang="zh-CN" altLang="en-US"/>
        </a:p>
      </dgm:t>
    </dgm:pt>
    <dgm:pt modelId="{81B1EDA6-6101-45A4-9821-0FB69C1EF4AB}" type="sibTrans" cxnId="{AAFE2361-4C88-40CA-85FB-02305436A00E}">
      <dgm:prSet/>
      <dgm:spPr/>
      <dgm:t>
        <a:bodyPr/>
        <a:lstStyle/>
        <a:p>
          <a:endParaRPr lang="zh-CN" altLang="en-US"/>
        </a:p>
      </dgm:t>
    </dgm:pt>
    <dgm:pt modelId="{ABEC04D5-92BA-4845-A5D8-7EA26AC1FD7A}">
      <dgm:prSet phldrT="[文本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多模态适应性</a:t>
          </a:r>
        </a:p>
      </dgm:t>
    </dgm:pt>
    <dgm:pt modelId="{2F545B0F-8F1A-419D-86A8-8E16B2CF1E03}" type="parTrans" cxnId="{1583FE9C-40F7-4DF2-B1F0-021BB6E16649}">
      <dgm:prSet/>
      <dgm:spPr/>
      <dgm:t>
        <a:bodyPr/>
        <a:lstStyle/>
        <a:p>
          <a:endParaRPr lang="zh-CN" altLang="en-US"/>
        </a:p>
      </dgm:t>
    </dgm:pt>
    <dgm:pt modelId="{E2518BB5-383E-4A65-8BFF-86A44C911E7C}" type="sibTrans" cxnId="{1583FE9C-40F7-4DF2-B1F0-021BB6E16649}">
      <dgm:prSet/>
      <dgm:spPr/>
      <dgm:t>
        <a:bodyPr/>
        <a:lstStyle/>
        <a:p>
          <a:endParaRPr lang="zh-CN" altLang="en-US"/>
        </a:p>
      </dgm:t>
    </dgm:pt>
    <dgm:pt modelId="{E2B4EF6B-6717-4C9B-8EBB-083C383DBFF8}">
      <dgm:prSet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同时支持</a:t>
          </a:r>
          <a:r>
            <a:rPr lang="en-US" altLang="zh-CN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3D</a:t>
          </a: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超声视频直接输入和</a:t>
          </a:r>
          <a:r>
            <a:rPr lang="en-US" altLang="zh-CN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2D</a:t>
          </a: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多视角视频重建</a:t>
          </a:r>
        </a:p>
      </dgm:t>
    </dgm:pt>
    <dgm:pt modelId="{2820597A-114D-494F-B6FC-5AB047525AD6}" type="parTrans" cxnId="{C7ECA4B3-D52E-4DC3-B83F-0F392BEF86FD}">
      <dgm:prSet/>
      <dgm:spPr/>
      <dgm:t>
        <a:bodyPr/>
        <a:lstStyle/>
        <a:p>
          <a:endParaRPr lang="zh-CN" altLang="en-US"/>
        </a:p>
      </dgm:t>
    </dgm:pt>
    <dgm:pt modelId="{C8CBDAD4-D53D-4B7E-816E-CCD4F9857BD4}" type="sibTrans" cxnId="{C7ECA4B3-D52E-4DC3-B83F-0F392BEF86FD}">
      <dgm:prSet/>
      <dgm:spPr/>
      <dgm:t>
        <a:bodyPr/>
        <a:lstStyle/>
        <a:p>
          <a:endParaRPr lang="zh-CN" altLang="en-US"/>
        </a:p>
      </dgm:t>
    </dgm:pt>
    <dgm:pt modelId="{B1699925-9684-4FE4-AF7A-432E0E6D5C3E}">
      <dgm:prSet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通过物理成像算子统一处理不同输入形式</a:t>
          </a:r>
        </a:p>
      </dgm:t>
    </dgm:pt>
    <dgm:pt modelId="{D105990E-7F29-41DC-B802-A5E3D1E3BFB6}" type="parTrans" cxnId="{B90756D7-BC8E-49DF-A217-C51CFA7B344C}">
      <dgm:prSet/>
      <dgm:spPr/>
      <dgm:t>
        <a:bodyPr/>
        <a:lstStyle/>
        <a:p>
          <a:endParaRPr lang="zh-CN" altLang="en-US"/>
        </a:p>
      </dgm:t>
    </dgm:pt>
    <dgm:pt modelId="{BEC78FDB-0D56-4B96-8A44-4B0CC58802F8}" type="sibTrans" cxnId="{B90756D7-BC8E-49DF-A217-C51CFA7B344C}">
      <dgm:prSet/>
      <dgm:spPr/>
      <dgm:t>
        <a:bodyPr/>
        <a:lstStyle/>
        <a:p>
          <a:endParaRPr lang="zh-CN" altLang="en-US"/>
        </a:p>
      </dgm:t>
    </dgm:pt>
    <dgm:pt modelId="{623A510C-F4AA-405A-9644-53CCD982ECF9}">
      <dgm:prSet custT="1"/>
      <dgm:spPr/>
      <dgm:t>
        <a:bodyPr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输出可查询任意时空点的</a:t>
          </a:r>
          <a:r>
            <a:rPr lang="en-US" altLang="zh-CN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6D</a:t>
          </a: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运动向量（三维空间</a:t>
          </a:r>
          <a:r>
            <a:rPr lang="en-US" altLang="zh-CN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+</a:t>
          </a: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双向运动）</a:t>
          </a:r>
        </a:p>
      </dgm:t>
    </dgm:pt>
    <dgm:pt modelId="{2C4F59BC-6FD0-42A1-93ED-28343534C237}" type="parTrans" cxnId="{E1E0ED6E-DB8A-4D94-8C7E-CF87DEA4C364}">
      <dgm:prSet/>
      <dgm:spPr/>
      <dgm:t>
        <a:bodyPr/>
        <a:lstStyle/>
        <a:p>
          <a:endParaRPr lang="zh-CN" altLang="en-US"/>
        </a:p>
      </dgm:t>
    </dgm:pt>
    <dgm:pt modelId="{A259D391-9D7E-4A16-B22D-D54B62D0695A}" type="sibTrans" cxnId="{E1E0ED6E-DB8A-4D94-8C7E-CF87DEA4C364}">
      <dgm:prSet/>
      <dgm:spPr/>
      <dgm:t>
        <a:bodyPr/>
        <a:lstStyle/>
        <a:p>
          <a:endParaRPr lang="zh-CN" altLang="en-US"/>
        </a:p>
      </dgm:t>
    </dgm:pt>
    <dgm:pt modelId="{448A0A46-F080-453D-B727-B03C74E81D99}" type="pres">
      <dgm:prSet presAssocID="{8976236F-138B-445C-88A9-4C74B17E515A}" presName="linearFlow" presStyleCnt="0">
        <dgm:presLayoutVars>
          <dgm:dir/>
          <dgm:animLvl val="lvl"/>
          <dgm:resizeHandles val="exact"/>
        </dgm:presLayoutVars>
      </dgm:prSet>
      <dgm:spPr/>
    </dgm:pt>
    <dgm:pt modelId="{F66B79F3-B3A1-4C0A-AF66-875391CB83EC}" type="pres">
      <dgm:prSet presAssocID="{C8F73178-D6A4-43D9-947B-B7DDF16EAB78}" presName="composite" presStyleCnt="0"/>
      <dgm:spPr/>
    </dgm:pt>
    <dgm:pt modelId="{76916AC9-C452-4664-878C-17D3D6E04A27}" type="pres">
      <dgm:prSet presAssocID="{C8F73178-D6A4-43D9-947B-B7DDF16EAB78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2B575FC5-D042-4807-8F79-F51575C26B46}" type="pres">
      <dgm:prSet presAssocID="{C8F73178-D6A4-43D9-947B-B7DDF16EAB78}" presName="descendantText" presStyleLbl="alignAcc1" presStyleIdx="0" presStyleCnt="4">
        <dgm:presLayoutVars>
          <dgm:bulletEnabled val="1"/>
        </dgm:presLayoutVars>
      </dgm:prSet>
      <dgm:spPr/>
    </dgm:pt>
    <dgm:pt modelId="{EDE0665D-AC22-40F4-9445-0A838EA204DC}" type="pres">
      <dgm:prSet presAssocID="{8EB5B88A-9493-4010-BFEB-CC26AF6E6AA7}" presName="sp" presStyleCnt="0"/>
      <dgm:spPr/>
    </dgm:pt>
    <dgm:pt modelId="{0CB5D5F7-480C-4537-91EE-A25051910789}" type="pres">
      <dgm:prSet presAssocID="{F60B610A-1931-465D-840E-2280373F5511}" presName="composite" presStyleCnt="0"/>
      <dgm:spPr/>
    </dgm:pt>
    <dgm:pt modelId="{070F0AAB-4B3D-4237-92C8-E2C710F25525}" type="pres">
      <dgm:prSet presAssocID="{F60B610A-1931-465D-840E-2280373F5511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F7351847-5C4F-42CE-84D6-DA22D9A1F0E5}" type="pres">
      <dgm:prSet presAssocID="{F60B610A-1931-465D-840E-2280373F5511}" presName="descendantText" presStyleLbl="alignAcc1" presStyleIdx="1" presStyleCnt="4">
        <dgm:presLayoutVars>
          <dgm:bulletEnabled val="1"/>
        </dgm:presLayoutVars>
      </dgm:prSet>
      <dgm:spPr/>
    </dgm:pt>
    <dgm:pt modelId="{F89742D0-6B7D-46EC-95DE-C8E9A74739E5}" type="pres">
      <dgm:prSet presAssocID="{145C60B7-1E15-4391-9525-05C79F6252AF}" presName="sp" presStyleCnt="0"/>
      <dgm:spPr/>
    </dgm:pt>
    <dgm:pt modelId="{FB7206EB-C197-4FD0-AF00-C10B543B30C9}" type="pres">
      <dgm:prSet presAssocID="{249B4660-24DB-4D5B-AD1C-3CB2F4098EFB}" presName="composite" presStyleCnt="0"/>
      <dgm:spPr/>
    </dgm:pt>
    <dgm:pt modelId="{3132749A-EA7D-457D-A7CE-E6FC510636D8}" type="pres">
      <dgm:prSet presAssocID="{249B4660-24DB-4D5B-AD1C-3CB2F4098EFB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12306D6E-D2C8-45B4-9659-2C3EC194111E}" type="pres">
      <dgm:prSet presAssocID="{249B4660-24DB-4D5B-AD1C-3CB2F4098EFB}" presName="descendantText" presStyleLbl="alignAcc1" presStyleIdx="2" presStyleCnt="4">
        <dgm:presLayoutVars>
          <dgm:bulletEnabled val="1"/>
        </dgm:presLayoutVars>
      </dgm:prSet>
      <dgm:spPr/>
    </dgm:pt>
    <dgm:pt modelId="{C21F6057-FFD0-464F-8685-75E2C749E9D5}" type="pres">
      <dgm:prSet presAssocID="{36925E76-9361-4B83-9964-7022E86EF34C}" presName="sp" presStyleCnt="0"/>
      <dgm:spPr/>
    </dgm:pt>
    <dgm:pt modelId="{F9C1A181-130F-45CF-A649-A3E54E321615}" type="pres">
      <dgm:prSet presAssocID="{ABEC04D5-92BA-4845-A5D8-7EA26AC1FD7A}" presName="composite" presStyleCnt="0"/>
      <dgm:spPr/>
    </dgm:pt>
    <dgm:pt modelId="{0BA8F19F-98D9-43B4-A21F-09ECBB6ED956}" type="pres">
      <dgm:prSet presAssocID="{ABEC04D5-92BA-4845-A5D8-7EA26AC1FD7A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DF0922BA-1183-474B-B72C-AF7BB903B7DC}" type="pres">
      <dgm:prSet presAssocID="{ABEC04D5-92BA-4845-A5D8-7EA26AC1FD7A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F84FEE0D-3B58-407F-BE76-7003C8F1BF7C}" type="presOf" srcId="{8DDDEC8E-83F9-4B3B-8394-82E81D80A44B}" destId="{2B575FC5-D042-4807-8F79-F51575C26B46}" srcOrd="0" destOrd="2" presId="urn:microsoft.com/office/officeart/2005/8/layout/chevron2"/>
    <dgm:cxn modelId="{3AE64522-12D9-49F7-BDBA-7CC4F6E86DA1}" srcId="{8976236F-138B-445C-88A9-4C74B17E515A}" destId="{F60B610A-1931-465D-840E-2280373F5511}" srcOrd="1" destOrd="0" parTransId="{4E6CAD7C-DC86-4A65-84A5-97AD6A6FBB77}" sibTransId="{145C60B7-1E15-4391-9525-05C79F6252AF}"/>
    <dgm:cxn modelId="{7480C728-7CA6-4F6C-945D-CEFAF6295B8E}" type="presOf" srcId="{DEB7B90B-A686-4452-9C6C-FA5C42DB28E7}" destId="{2B575FC5-D042-4807-8F79-F51575C26B46}" srcOrd="0" destOrd="1" presId="urn:microsoft.com/office/officeart/2005/8/layout/chevron2"/>
    <dgm:cxn modelId="{5A4A2F2B-169E-4CC6-A6DF-77DDA60EB5DF}" srcId="{249B4660-24DB-4D5B-AD1C-3CB2F4098EFB}" destId="{E523B933-42BD-41C3-97F3-0FAF27DE966F}" srcOrd="0" destOrd="0" parTransId="{FD5C2F3A-B15C-42A9-A263-0D33DBD743C5}" sibTransId="{4B3ADFC8-14C1-4CDB-8DD3-42CBBC2A4935}"/>
    <dgm:cxn modelId="{B0BA4932-2B09-4AEA-A406-643C1FAD738A}" type="presOf" srcId="{3877F121-F9C4-47ED-AC04-C4E3AEA35DD4}" destId="{F7351847-5C4F-42CE-84D6-DA22D9A1F0E5}" srcOrd="0" destOrd="1" presId="urn:microsoft.com/office/officeart/2005/8/layout/chevron2"/>
    <dgm:cxn modelId="{CDB77840-B85D-4566-8037-1B5ED6075BFF}" srcId="{F60B610A-1931-465D-840E-2280373F5511}" destId="{3877F121-F9C4-47ED-AC04-C4E3AEA35DD4}" srcOrd="1" destOrd="0" parTransId="{640B9689-6A2C-420E-B642-77F40799475F}" sibTransId="{5C26E8F0-308B-4BFB-902F-6F967992F52E}"/>
    <dgm:cxn modelId="{AAFE2361-4C88-40CA-85FB-02305436A00E}" srcId="{F60B610A-1931-465D-840E-2280373F5511}" destId="{6026B10E-2D57-414C-A85E-A0C9DE2FD331}" srcOrd="2" destOrd="0" parTransId="{D945A96E-1245-48D1-AF72-4C83F36EE5B3}" sibTransId="{81B1EDA6-6101-45A4-9821-0FB69C1EF4AB}"/>
    <dgm:cxn modelId="{01E63B43-1BD3-4F07-818D-50A42BDF52DB}" srcId="{C8F73178-D6A4-43D9-947B-B7DDF16EAB78}" destId="{8DDDEC8E-83F9-4B3B-8394-82E81D80A44B}" srcOrd="2" destOrd="0" parTransId="{16482B84-D6C3-45C0-AC9A-B33DFDC83B42}" sibTransId="{04FA6C6C-618E-4EFB-9403-BF5FB04A5804}"/>
    <dgm:cxn modelId="{20A8C76A-941A-4985-B56A-60D8BB795AA5}" srcId="{F60B610A-1931-465D-840E-2280373F5511}" destId="{C6B815DE-6600-4A05-AFCE-9E432BD54B1D}" srcOrd="0" destOrd="0" parTransId="{E3943711-9FEA-40B5-84CD-8BF5F63DFCE3}" sibTransId="{71F0FB5A-B464-4BF8-AAE5-AD7F08383AEB}"/>
    <dgm:cxn modelId="{01F2E84B-4277-4795-BFB4-1D3DB7D7C4A2}" type="presOf" srcId="{ABEC04D5-92BA-4845-A5D8-7EA26AC1FD7A}" destId="{0BA8F19F-98D9-43B4-A21F-09ECBB6ED956}" srcOrd="0" destOrd="0" presId="urn:microsoft.com/office/officeart/2005/8/layout/chevron2"/>
    <dgm:cxn modelId="{E1E0ED6E-DB8A-4D94-8C7E-CF87DEA4C364}" srcId="{ABEC04D5-92BA-4845-A5D8-7EA26AC1FD7A}" destId="{623A510C-F4AA-405A-9644-53CCD982ECF9}" srcOrd="2" destOrd="0" parTransId="{2C4F59BC-6FD0-42A1-93ED-28343534C237}" sibTransId="{A259D391-9D7E-4A16-B22D-D54B62D0695A}"/>
    <dgm:cxn modelId="{C3F03E70-2BC6-494A-86D4-D89B259A7A82}" srcId="{8976236F-138B-445C-88A9-4C74B17E515A}" destId="{C8F73178-D6A4-43D9-947B-B7DDF16EAB78}" srcOrd="0" destOrd="0" parTransId="{452242FB-6F11-4493-A733-35D06D5C0127}" sibTransId="{8EB5B88A-9493-4010-BFEB-CC26AF6E6AA7}"/>
    <dgm:cxn modelId="{679D5473-42EC-4EC7-8000-E6B072FB49B8}" type="presOf" srcId="{6026B10E-2D57-414C-A85E-A0C9DE2FD331}" destId="{F7351847-5C4F-42CE-84D6-DA22D9A1F0E5}" srcOrd="0" destOrd="2" presId="urn:microsoft.com/office/officeart/2005/8/layout/chevron2"/>
    <dgm:cxn modelId="{0FC50499-5367-4247-990A-D1156FF74E1A}" type="presOf" srcId="{8976236F-138B-445C-88A9-4C74B17E515A}" destId="{448A0A46-F080-453D-B727-B03C74E81D99}" srcOrd="0" destOrd="0" presId="urn:microsoft.com/office/officeart/2005/8/layout/chevron2"/>
    <dgm:cxn modelId="{1583FE9C-40F7-4DF2-B1F0-021BB6E16649}" srcId="{8976236F-138B-445C-88A9-4C74B17E515A}" destId="{ABEC04D5-92BA-4845-A5D8-7EA26AC1FD7A}" srcOrd="3" destOrd="0" parTransId="{2F545B0F-8F1A-419D-86A8-8E16B2CF1E03}" sibTransId="{E2518BB5-383E-4A65-8BFF-86A44C911E7C}"/>
    <dgm:cxn modelId="{6CD8599D-47DD-4A82-9ECB-664E83DA0C66}" type="presOf" srcId="{C6B815DE-6600-4A05-AFCE-9E432BD54B1D}" destId="{F7351847-5C4F-42CE-84D6-DA22D9A1F0E5}" srcOrd="0" destOrd="0" presId="urn:microsoft.com/office/officeart/2005/8/layout/chevron2"/>
    <dgm:cxn modelId="{EC4E51A9-8EFC-4028-9173-E8E87C533C4D}" srcId="{C8F73178-D6A4-43D9-947B-B7DDF16EAB78}" destId="{DEB7B90B-A686-4452-9C6C-FA5C42DB28E7}" srcOrd="1" destOrd="0" parTransId="{F60FC72D-2801-44EB-B1D1-9139ADBBBF81}" sibTransId="{C5FC4876-7BDE-4D66-9313-06C3E3C1B43D}"/>
    <dgm:cxn modelId="{D7F1E4AD-7785-4BCD-9F75-FED6BD077717}" type="presOf" srcId="{C8F73178-D6A4-43D9-947B-B7DDF16EAB78}" destId="{76916AC9-C452-4664-878C-17D3D6E04A27}" srcOrd="0" destOrd="0" presId="urn:microsoft.com/office/officeart/2005/8/layout/chevron2"/>
    <dgm:cxn modelId="{C7ECA4B3-D52E-4DC3-B83F-0F392BEF86FD}" srcId="{ABEC04D5-92BA-4845-A5D8-7EA26AC1FD7A}" destId="{E2B4EF6B-6717-4C9B-8EBB-083C383DBFF8}" srcOrd="0" destOrd="0" parTransId="{2820597A-114D-494F-B6FC-5AB047525AD6}" sibTransId="{C8CBDAD4-D53D-4B7E-816E-CCD4F9857BD4}"/>
    <dgm:cxn modelId="{834C28BD-6937-47F2-9AC3-3FFEC0061C57}" srcId="{C8F73178-D6A4-43D9-947B-B7DDF16EAB78}" destId="{B229468B-1AC6-4801-A931-25C3F491F16B}" srcOrd="0" destOrd="0" parTransId="{FECF9B51-3257-4CEE-8525-6A737EAF41AB}" sibTransId="{862C339F-DB4A-4EEC-B6EB-6DCC28768119}"/>
    <dgm:cxn modelId="{0E1AEFBF-DE9F-49BF-9860-84951A3C8C0D}" type="presOf" srcId="{249B4660-24DB-4D5B-AD1C-3CB2F4098EFB}" destId="{3132749A-EA7D-457D-A7CE-E6FC510636D8}" srcOrd="0" destOrd="0" presId="urn:microsoft.com/office/officeart/2005/8/layout/chevron2"/>
    <dgm:cxn modelId="{68A4F4C1-5EA6-4800-B887-ADE0ADF215DF}" srcId="{8976236F-138B-445C-88A9-4C74B17E515A}" destId="{249B4660-24DB-4D5B-AD1C-3CB2F4098EFB}" srcOrd="2" destOrd="0" parTransId="{B9BDFACE-2C1B-4A1A-BD8B-031E1B46CA92}" sibTransId="{36925E76-9361-4B83-9964-7022E86EF34C}"/>
    <dgm:cxn modelId="{241992CD-3020-4084-8166-99F67DE42AEA}" type="presOf" srcId="{B229468B-1AC6-4801-A931-25C3F491F16B}" destId="{2B575FC5-D042-4807-8F79-F51575C26B46}" srcOrd="0" destOrd="0" presId="urn:microsoft.com/office/officeart/2005/8/layout/chevron2"/>
    <dgm:cxn modelId="{B90756D7-BC8E-49DF-A217-C51CFA7B344C}" srcId="{ABEC04D5-92BA-4845-A5D8-7EA26AC1FD7A}" destId="{B1699925-9684-4FE4-AF7A-432E0E6D5C3E}" srcOrd="1" destOrd="0" parTransId="{D105990E-7F29-41DC-B802-A5E3D1E3BFB6}" sibTransId="{BEC78FDB-0D56-4B96-8A44-4B0CC58802F8}"/>
    <dgm:cxn modelId="{D69ED4E6-855B-4C7E-BF89-51DD823102FC}" type="presOf" srcId="{F60B610A-1931-465D-840E-2280373F5511}" destId="{070F0AAB-4B3D-4237-92C8-E2C710F25525}" srcOrd="0" destOrd="0" presId="urn:microsoft.com/office/officeart/2005/8/layout/chevron2"/>
    <dgm:cxn modelId="{6A09F0E6-36DB-46B6-B07B-437828DF6CC8}" type="presOf" srcId="{E2B4EF6B-6717-4C9B-8EBB-083C383DBFF8}" destId="{DF0922BA-1183-474B-B72C-AF7BB903B7DC}" srcOrd="0" destOrd="0" presId="urn:microsoft.com/office/officeart/2005/8/layout/chevron2"/>
    <dgm:cxn modelId="{F54964E9-27CE-4764-AE8B-C8DD149E8188}" type="presOf" srcId="{B1699925-9684-4FE4-AF7A-432E0E6D5C3E}" destId="{DF0922BA-1183-474B-B72C-AF7BB903B7DC}" srcOrd="0" destOrd="1" presId="urn:microsoft.com/office/officeart/2005/8/layout/chevron2"/>
    <dgm:cxn modelId="{61DAB2E9-4848-4618-AFD1-07B222507FEF}" type="presOf" srcId="{623A510C-F4AA-405A-9644-53CCD982ECF9}" destId="{DF0922BA-1183-474B-B72C-AF7BB903B7DC}" srcOrd="0" destOrd="2" presId="urn:microsoft.com/office/officeart/2005/8/layout/chevron2"/>
    <dgm:cxn modelId="{56A338F2-555A-464C-8F1B-E47840ADBFD9}" type="presOf" srcId="{E523B933-42BD-41C3-97F3-0FAF27DE966F}" destId="{12306D6E-D2C8-45B4-9659-2C3EC194111E}" srcOrd="0" destOrd="0" presId="urn:microsoft.com/office/officeart/2005/8/layout/chevron2"/>
    <dgm:cxn modelId="{AF0C3D96-D90B-4226-9C9C-87818C0CB8D1}" type="presParOf" srcId="{448A0A46-F080-453D-B727-B03C74E81D99}" destId="{F66B79F3-B3A1-4C0A-AF66-875391CB83EC}" srcOrd="0" destOrd="0" presId="urn:microsoft.com/office/officeart/2005/8/layout/chevron2"/>
    <dgm:cxn modelId="{715D05CE-0256-434A-9BC4-7F4F510468E9}" type="presParOf" srcId="{F66B79F3-B3A1-4C0A-AF66-875391CB83EC}" destId="{76916AC9-C452-4664-878C-17D3D6E04A27}" srcOrd="0" destOrd="0" presId="urn:microsoft.com/office/officeart/2005/8/layout/chevron2"/>
    <dgm:cxn modelId="{70267E33-0929-439D-A864-650D39097446}" type="presParOf" srcId="{F66B79F3-B3A1-4C0A-AF66-875391CB83EC}" destId="{2B575FC5-D042-4807-8F79-F51575C26B46}" srcOrd="1" destOrd="0" presId="urn:microsoft.com/office/officeart/2005/8/layout/chevron2"/>
    <dgm:cxn modelId="{F7F843E8-E1B2-4A46-8547-BA8929AFF071}" type="presParOf" srcId="{448A0A46-F080-453D-B727-B03C74E81D99}" destId="{EDE0665D-AC22-40F4-9445-0A838EA204DC}" srcOrd="1" destOrd="0" presId="urn:microsoft.com/office/officeart/2005/8/layout/chevron2"/>
    <dgm:cxn modelId="{CA76209B-7199-439F-A9E8-07CE53465411}" type="presParOf" srcId="{448A0A46-F080-453D-B727-B03C74E81D99}" destId="{0CB5D5F7-480C-4537-91EE-A25051910789}" srcOrd="2" destOrd="0" presId="urn:microsoft.com/office/officeart/2005/8/layout/chevron2"/>
    <dgm:cxn modelId="{363A73E7-F583-43A7-9FA7-67D9312F3039}" type="presParOf" srcId="{0CB5D5F7-480C-4537-91EE-A25051910789}" destId="{070F0AAB-4B3D-4237-92C8-E2C710F25525}" srcOrd="0" destOrd="0" presId="urn:microsoft.com/office/officeart/2005/8/layout/chevron2"/>
    <dgm:cxn modelId="{2A5AC00E-74A7-4BFB-82B7-3CD6762E244C}" type="presParOf" srcId="{0CB5D5F7-480C-4537-91EE-A25051910789}" destId="{F7351847-5C4F-42CE-84D6-DA22D9A1F0E5}" srcOrd="1" destOrd="0" presId="urn:microsoft.com/office/officeart/2005/8/layout/chevron2"/>
    <dgm:cxn modelId="{433309A6-3789-4416-9D57-B03D775802C4}" type="presParOf" srcId="{448A0A46-F080-453D-B727-B03C74E81D99}" destId="{F89742D0-6B7D-46EC-95DE-C8E9A74739E5}" srcOrd="3" destOrd="0" presId="urn:microsoft.com/office/officeart/2005/8/layout/chevron2"/>
    <dgm:cxn modelId="{6396C418-E29E-472C-A1EA-30FEBE055F37}" type="presParOf" srcId="{448A0A46-F080-453D-B727-B03C74E81D99}" destId="{FB7206EB-C197-4FD0-AF00-C10B543B30C9}" srcOrd="4" destOrd="0" presId="urn:microsoft.com/office/officeart/2005/8/layout/chevron2"/>
    <dgm:cxn modelId="{F2DE1836-2FAF-4154-B2E8-F873E7D75002}" type="presParOf" srcId="{FB7206EB-C197-4FD0-AF00-C10B543B30C9}" destId="{3132749A-EA7D-457D-A7CE-E6FC510636D8}" srcOrd="0" destOrd="0" presId="urn:microsoft.com/office/officeart/2005/8/layout/chevron2"/>
    <dgm:cxn modelId="{D8BF0A4A-7E13-414B-8341-C4EC1CEE1220}" type="presParOf" srcId="{FB7206EB-C197-4FD0-AF00-C10B543B30C9}" destId="{12306D6E-D2C8-45B4-9659-2C3EC194111E}" srcOrd="1" destOrd="0" presId="urn:microsoft.com/office/officeart/2005/8/layout/chevron2"/>
    <dgm:cxn modelId="{EE108725-489F-4791-B327-461E8C9E32C5}" type="presParOf" srcId="{448A0A46-F080-453D-B727-B03C74E81D99}" destId="{C21F6057-FFD0-464F-8685-75E2C749E9D5}" srcOrd="5" destOrd="0" presId="urn:microsoft.com/office/officeart/2005/8/layout/chevron2"/>
    <dgm:cxn modelId="{C1EFBB31-5319-4B65-BA70-35430F120D24}" type="presParOf" srcId="{448A0A46-F080-453D-B727-B03C74E81D99}" destId="{F9C1A181-130F-45CF-A649-A3E54E321615}" srcOrd="6" destOrd="0" presId="urn:microsoft.com/office/officeart/2005/8/layout/chevron2"/>
    <dgm:cxn modelId="{FF27CACF-12FE-425C-AA62-D6609A507D70}" type="presParOf" srcId="{F9C1A181-130F-45CF-A649-A3E54E321615}" destId="{0BA8F19F-98D9-43B4-A21F-09ECBB6ED956}" srcOrd="0" destOrd="0" presId="urn:microsoft.com/office/officeart/2005/8/layout/chevron2"/>
    <dgm:cxn modelId="{282D8EF6-3479-4CE5-A022-9C8E1C5F2624}" type="presParOf" srcId="{F9C1A181-130F-45CF-A649-A3E54E321615}" destId="{DF0922BA-1183-474B-B72C-AF7BB903B7D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D4D8C-FD8F-4F37-958E-47F5D36C2EDA}">
      <dsp:nvSpPr>
        <dsp:cNvPr id="0" name=""/>
        <dsp:cNvSpPr/>
      </dsp:nvSpPr>
      <dsp:spPr>
        <a:xfrm rot="5400000">
          <a:off x="772599" y="1188303"/>
          <a:ext cx="1050951" cy="11964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FBD56-DE93-4B77-B943-B17854C3C001}">
      <dsp:nvSpPr>
        <dsp:cNvPr id="0" name=""/>
        <dsp:cNvSpPr/>
      </dsp:nvSpPr>
      <dsp:spPr>
        <a:xfrm>
          <a:off x="494161" y="23302"/>
          <a:ext cx="1769183" cy="123837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数据采集与处理</a:t>
          </a:r>
        </a:p>
      </dsp:txBody>
      <dsp:txXfrm>
        <a:off x="554624" y="83765"/>
        <a:ext cx="1648257" cy="1117445"/>
      </dsp:txXfrm>
    </dsp:sp>
    <dsp:sp modelId="{1B474000-166E-4095-AA28-39FD07A73871}">
      <dsp:nvSpPr>
        <dsp:cNvPr id="0" name=""/>
        <dsp:cNvSpPr/>
      </dsp:nvSpPr>
      <dsp:spPr>
        <a:xfrm>
          <a:off x="2263345" y="141409"/>
          <a:ext cx="1286735" cy="1000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D96D77-7647-4940-B3B9-EA60B11AC571}">
      <dsp:nvSpPr>
        <dsp:cNvPr id="0" name=""/>
        <dsp:cNvSpPr/>
      </dsp:nvSpPr>
      <dsp:spPr>
        <a:xfrm rot="5400000">
          <a:off x="2239441" y="2579402"/>
          <a:ext cx="1050951" cy="11964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8FC1A-AEF8-4FB3-A4FD-0B5D4343D202}">
      <dsp:nvSpPr>
        <dsp:cNvPr id="0" name=""/>
        <dsp:cNvSpPr/>
      </dsp:nvSpPr>
      <dsp:spPr>
        <a:xfrm>
          <a:off x="1961003" y="1414401"/>
          <a:ext cx="1769183" cy="123837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使用已有方法估计变换矩阵</a:t>
          </a:r>
          <a:endParaRPr lang="zh-CN" altLang="en-US" sz="1600" kern="1200" dirty="0"/>
        </a:p>
      </dsp:txBody>
      <dsp:txXfrm>
        <a:off x="2021466" y="1474864"/>
        <a:ext cx="1648257" cy="1117445"/>
      </dsp:txXfrm>
    </dsp:sp>
    <dsp:sp modelId="{5D5A0D83-727C-4655-A290-94A5F01E20D7}">
      <dsp:nvSpPr>
        <dsp:cNvPr id="0" name=""/>
        <dsp:cNvSpPr/>
      </dsp:nvSpPr>
      <dsp:spPr>
        <a:xfrm>
          <a:off x="3730186" y="1532508"/>
          <a:ext cx="1286735" cy="1000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3F166D-20E6-45F8-911E-A38E4C8DC224}">
      <dsp:nvSpPr>
        <dsp:cNvPr id="0" name=""/>
        <dsp:cNvSpPr/>
      </dsp:nvSpPr>
      <dsp:spPr>
        <a:xfrm>
          <a:off x="3427844" y="2805501"/>
          <a:ext cx="1769183" cy="123837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单独训练模型得到</a:t>
          </a:r>
          <a:r>
            <a:rPr lang="en-US" altLang="zh-CN" sz="1600" b="1" kern="12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3D</a:t>
          </a:r>
          <a:r>
            <a:rPr lang="zh-CN" altLang="en-US" sz="1600" b="1" kern="12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重建结果</a:t>
          </a:r>
        </a:p>
      </dsp:txBody>
      <dsp:txXfrm>
        <a:off x="3488307" y="2865964"/>
        <a:ext cx="1648257" cy="11174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7CA59-712E-4AA5-9D74-50AB1B4C8F94}">
      <dsp:nvSpPr>
        <dsp:cNvPr id="0" name=""/>
        <dsp:cNvSpPr/>
      </dsp:nvSpPr>
      <dsp:spPr>
        <a:xfrm>
          <a:off x="5235" y="942618"/>
          <a:ext cx="1564875" cy="9389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坐标编码</a:t>
          </a:r>
        </a:p>
      </dsp:txBody>
      <dsp:txXfrm>
        <a:off x="32735" y="970118"/>
        <a:ext cx="1509875" cy="883925"/>
      </dsp:txXfrm>
    </dsp:sp>
    <dsp:sp modelId="{67EB7EC8-627C-4A76-A452-B586A20C5162}">
      <dsp:nvSpPr>
        <dsp:cNvPr id="0" name=""/>
        <dsp:cNvSpPr/>
      </dsp:nvSpPr>
      <dsp:spPr>
        <a:xfrm>
          <a:off x="1726598" y="1218036"/>
          <a:ext cx="331753" cy="3880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1726598" y="1295654"/>
        <a:ext cx="232227" cy="232853"/>
      </dsp:txXfrm>
    </dsp:sp>
    <dsp:sp modelId="{996B4561-6FD2-439E-BFD0-4269B1D6519F}">
      <dsp:nvSpPr>
        <dsp:cNvPr id="0" name=""/>
        <dsp:cNvSpPr/>
      </dsp:nvSpPr>
      <dsp:spPr>
        <a:xfrm>
          <a:off x="2196061" y="942618"/>
          <a:ext cx="1564875" cy="9389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特征融合</a:t>
          </a:r>
        </a:p>
      </dsp:txBody>
      <dsp:txXfrm>
        <a:off x="2223561" y="970118"/>
        <a:ext cx="1509875" cy="883925"/>
      </dsp:txXfrm>
    </dsp:sp>
    <dsp:sp modelId="{CE196FE7-CD29-4B03-9EA5-3B400154E6B2}">
      <dsp:nvSpPr>
        <dsp:cNvPr id="0" name=""/>
        <dsp:cNvSpPr/>
      </dsp:nvSpPr>
      <dsp:spPr>
        <a:xfrm>
          <a:off x="3917424" y="1218036"/>
          <a:ext cx="331753" cy="3880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3917424" y="1295654"/>
        <a:ext cx="232227" cy="232853"/>
      </dsp:txXfrm>
    </dsp:sp>
    <dsp:sp modelId="{B794A8B0-5608-4210-9674-11AA422773BC}">
      <dsp:nvSpPr>
        <dsp:cNvPr id="0" name=""/>
        <dsp:cNvSpPr/>
      </dsp:nvSpPr>
      <dsp:spPr>
        <a:xfrm>
          <a:off x="4386886" y="942618"/>
          <a:ext cx="1564875" cy="9389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反向传播优化</a:t>
          </a:r>
        </a:p>
      </dsp:txBody>
      <dsp:txXfrm>
        <a:off x="4414386" y="970118"/>
        <a:ext cx="1509875" cy="8839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16AC9-C452-4664-878C-17D3D6E04A27}">
      <dsp:nvSpPr>
        <dsp:cNvPr id="0" name=""/>
        <dsp:cNvSpPr/>
      </dsp:nvSpPr>
      <dsp:spPr>
        <a:xfrm rot="5400000">
          <a:off x="-200117" y="205270"/>
          <a:ext cx="1334119" cy="9338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时空坐标建模</a:t>
          </a:r>
        </a:p>
      </dsp:txBody>
      <dsp:txXfrm rot="-5400000">
        <a:off x="2" y="472094"/>
        <a:ext cx="933883" cy="400236"/>
      </dsp:txXfrm>
    </dsp:sp>
    <dsp:sp modelId="{2B575FC5-D042-4807-8F79-F51575C26B46}">
      <dsp:nvSpPr>
        <dsp:cNvPr id="0" name=""/>
        <dsp:cNvSpPr/>
      </dsp:nvSpPr>
      <dsp:spPr>
        <a:xfrm rot="5400000">
          <a:off x="3412148" y="-2473112"/>
          <a:ext cx="867177" cy="58237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输入四维坐标</a:t>
          </a:r>
          <a:r>
            <a:rPr lang="en-US" altLang="zh-CN" sz="1600" kern="12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(</a:t>
          </a:r>
          <a:r>
            <a:rPr lang="en-US" altLang="zh-CN" sz="1600" kern="1200" dirty="0" err="1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x,y,z,t</a:t>
          </a:r>
          <a:r>
            <a:rPr lang="en-US" altLang="zh-CN" sz="1600" kern="12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)</a:t>
          </a:r>
          <a:r>
            <a:rPr lang="zh-CN" altLang="en-US" sz="1600" kern="12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，通过神经网络同时预测：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zh-CN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- </a:t>
          </a: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当前时空点的组织强度值（用于重建心脏结构）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zh-CN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- </a:t>
          </a: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前向</a:t>
          </a:r>
          <a:r>
            <a:rPr lang="en-US" altLang="zh-CN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/</a:t>
          </a: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后向</a:t>
          </a:r>
          <a:r>
            <a:rPr lang="en-US" altLang="zh-CN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3D</a:t>
          </a: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运动向量（描述该点下一帧和上一帧的位移）</a:t>
          </a:r>
        </a:p>
      </dsp:txBody>
      <dsp:txXfrm rot="-5400000">
        <a:off x="933883" y="47485"/>
        <a:ext cx="5781375" cy="782513"/>
      </dsp:txXfrm>
    </dsp:sp>
    <dsp:sp modelId="{070F0AAB-4B3D-4237-92C8-E2C710F25525}">
      <dsp:nvSpPr>
        <dsp:cNvPr id="0" name=""/>
        <dsp:cNvSpPr/>
      </dsp:nvSpPr>
      <dsp:spPr>
        <a:xfrm rot="5400000">
          <a:off x="-200117" y="1393842"/>
          <a:ext cx="1334119" cy="9338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双流神经网络</a:t>
          </a:r>
          <a:endParaRPr lang="en-US" altLang="zh-CN" sz="1200" b="1" kern="1200" dirty="0">
            <a:solidFill>
              <a:prstClr val="white"/>
            </a:solidFill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架构</a:t>
          </a:r>
        </a:p>
      </dsp:txBody>
      <dsp:txXfrm rot="-5400000">
        <a:off x="2" y="1660666"/>
        <a:ext cx="933883" cy="400236"/>
      </dsp:txXfrm>
    </dsp:sp>
    <dsp:sp modelId="{F7351847-5C4F-42CE-84D6-DA22D9A1F0E5}">
      <dsp:nvSpPr>
        <dsp:cNvPr id="0" name=""/>
        <dsp:cNvSpPr/>
      </dsp:nvSpPr>
      <dsp:spPr>
        <a:xfrm rot="5400000">
          <a:off x="3411920" y="-1284312"/>
          <a:ext cx="867633" cy="58237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静态流：处理空间坐标（</a:t>
          </a:r>
          <a:r>
            <a:rPr lang="en-US" altLang="zh-CN" sz="1200" kern="1200" dirty="0" err="1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x,y,z</a:t>
          </a: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），学习心脏基础结构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动态流：结合时空坐标（</a:t>
          </a:r>
          <a:r>
            <a:rPr lang="en-US" altLang="zh-CN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x,y,z,t</a:t>
          </a: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），捕捉动态变化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特征融合后输出强度值和双向运动场</a:t>
          </a:r>
        </a:p>
      </dsp:txBody>
      <dsp:txXfrm rot="-5400000">
        <a:off x="933883" y="1236079"/>
        <a:ext cx="5781353" cy="782925"/>
      </dsp:txXfrm>
    </dsp:sp>
    <dsp:sp modelId="{3132749A-EA7D-457D-A7CE-E6FC510636D8}">
      <dsp:nvSpPr>
        <dsp:cNvPr id="0" name=""/>
        <dsp:cNvSpPr/>
      </dsp:nvSpPr>
      <dsp:spPr>
        <a:xfrm rot="5400000">
          <a:off x="-200117" y="2582413"/>
          <a:ext cx="1334119" cy="9338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物理约束</a:t>
          </a:r>
          <a:endParaRPr lang="en-US" altLang="zh-CN" sz="1200" b="1" kern="1200" dirty="0">
            <a:solidFill>
              <a:prstClr val="white"/>
            </a:solidFill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自监督训练</a:t>
          </a:r>
        </a:p>
      </dsp:txBody>
      <dsp:txXfrm rot="-5400000">
        <a:off x="2" y="2849237"/>
        <a:ext cx="933883" cy="400236"/>
      </dsp:txXfrm>
    </dsp:sp>
    <dsp:sp modelId="{12306D6E-D2C8-45B4-9659-2C3EC194111E}">
      <dsp:nvSpPr>
        <dsp:cNvPr id="0" name=""/>
        <dsp:cNvSpPr/>
      </dsp:nvSpPr>
      <dsp:spPr>
        <a:xfrm rot="5400000">
          <a:off x="3412148" y="-95968"/>
          <a:ext cx="867177" cy="58237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zh-CN" altLang="en-US" sz="16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设计四种损失函数替代人工标注</a:t>
          </a:r>
        </a:p>
      </dsp:txBody>
      <dsp:txXfrm rot="-5400000">
        <a:off x="933883" y="2424629"/>
        <a:ext cx="5781375" cy="782513"/>
      </dsp:txXfrm>
    </dsp:sp>
    <dsp:sp modelId="{0BA8F19F-98D9-43B4-A21F-09ECBB6ED956}">
      <dsp:nvSpPr>
        <dsp:cNvPr id="0" name=""/>
        <dsp:cNvSpPr/>
      </dsp:nvSpPr>
      <dsp:spPr>
        <a:xfrm rot="5400000">
          <a:off x="-200117" y="3770985"/>
          <a:ext cx="1334119" cy="9338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prstClr val="white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多模态适应性</a:t>
          </a:r>
        </a:p>
      </dsp:txBody>
      <dsp:txXfrm rot="-5400000">
        <a:off x="2" y="4037809"/>
        <a:ext cx="933883" cy="400236"/>
      </dsp:txXfrm>
    </dsp:sp>
    <dsp:sp modelId="{DF0922BA-1183-474B-B72C-AF7BB903B7DC}">
      <dsp:nvSpPr>
        <dsp:cNvPr id="0" name=""/>
        <dsp:cNvSpPr/>
      </dsp:nvSpPr>
      <dsp:spPr>
        <a:xfrm rot="5400000">
          <a:off x="3412148" y="1092602"/>
          <a:ext cx="867177" cy="58237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同时支持</a:t>
          </a:r>
          <a:r>
            <a:rPr lang="en-US" altLang="zh-CN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3D</a:t>
          </a: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超声视频直接输入和</a:t>
          </a:r>
          <a:r>
            <a:rPr lang="en-US" altLang="zh-CN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2D</a:t>
          </a: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多视角视频重建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通过物理成像算子统一处理不同输入形式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输出可查询任意时空点的</a:t>
          </a:r>
          <a:r>
            <a:rPr lang="en-US" altLang="zh-CN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6D</a:t>
          </a: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运动向量（三维空间</a:t>
          </a:r>
          <a:r>
            <a:rPr lang="en-US" altLang="zh-CN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+</a:t>
          </a:r>
          <a:r>
            <a:rPr lang="zh-CN" altLang="en-US" sz="1200" kern="12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双向运动）</a:t>
          </a:r>
        </a:p>
      </dsp:txBody>
      <dsp:txXfrm rot="-5400000">
        <a:off x="933883" y="3613199"/>
        <a:ext cx="5781375" cy="782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6AEF0-F6A1-4122-B22A-CF71CEF342C9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3EF81-6B15-45A9-B302-83EFD5455B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EF81-6B15-45A9-B302-83EFD5455B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17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EF81-6B15-45A9-B302-83EFD5455B7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57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EF81-6B15-45A9-B302-83EFD5455B7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79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EF81-6B15-45A9-B302-83EFD5455B7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701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EF81-6B15-45A9-B302-83EFD5455B7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774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EF81-6B15-45A9-B302-83EFD5455B7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016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EF81-6B15-45A9-B302-83EFD5455B7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424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EF81-6B15-45A9-B302-83EFD5455B7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48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EF81-6B15-45A9-B302-83EFD5455B7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249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EF81-6B15-45A9-B302-83EFD5455B7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583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EF81-6B15-45A9-B302-83EFD5455B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540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EF81-6B15-45A9-B302-83EFD5455B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00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EF81-6B15-45A9-B302-83EFD5455B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179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EF81-6B15-45A9-B302-83EFD5455B7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578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EF81-6B15-45A9-B302-83EFD5455B7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50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EF81-6B15-45A9-B302-83EFD5455B7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834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EF81-6B15-45A9-B302-83EFD5455B7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296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EF81-6B15-45A9-B302-83EFD5455B7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54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54DBB9-31A1-4D77-94C3-F994330D2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D6BCFB-4710-4A2C-B765-3F4183B35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62798A-04B3-4338-A754-203C93D91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7A7C5-0FE3-4AB9-89A5-618757A9B31F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EB7208-4269-47C5-9D88-527673DC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88B0AF-E393-4E51-BBFE-E73D689E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63527-4FDD-4CF2-83F3-612148DE5B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33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02208-CFFC-4B8E-BD6D-24EB1EBA8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67B77E-9C13-4BCE-B8F9-F84C45432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54D052-1A1C-4241-90B4-EB88A46CB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7A7C5-0FE3-4AB9-89A5-618757A9B31F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8615AF-6BF8-4213-8061-74BC8D9C3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7A5789-0711-402C-BED0-E72D263A1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63527-4FDD-4CF2-83F3-612148DE5B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811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F2AC9AA-03D9-455F-A36D-D6D6ED14F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4D214B-C267-454D-9376-E31E68673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B5B6E4-2DF1-44DF-8DB6-9AE01101A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7A7C5-0FE3-4AB9-89A5-618757A9B31F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CCCCD6-80DE-4948-A48F-6AE8E6F27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1DA25A-8406-4C46-9463-7690D290E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63527-4FDD-4CF2-83F3-612148DE5B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13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B5497-9820-41CC-9B0B-5B7E6AB9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71AC85-92A2-4CE4-BA8C-FB2B4315D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A9752E-460D-48A1-8FAE-530FA392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7A7C5-0FE3-4AB9-89A5-618757A9B31F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C55ADC-8074-4D98-AE2E-F185B4E01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18CA8F-89C1-40A6-9C60-2CA54189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63527-4FDD-4CF2-83F3-612148DE5B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02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992CB-8BF6-40EB-AFB1-D4F1D5D90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743A6A-81CC-42D2-A5EE-584F331A3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104F1D-8815-402F-877D-81817AFF9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7A7C5-0FE3-4AB9-89A5-618757A9B31F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BD5596-4EA8-42F4-9BA8-1A44CEA7E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47A865-7CF1-4FD6-93E2-896B5589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63527-4FDD-4CF2-83F3-612148DE5B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845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81CC5-E362-408F-BC13-0A32FA46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06375-D0DA-4220-B52B-3E5623F903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1769B5-387E-4186-9D77-AAA4A90D2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4F5FC2-8125-44D1-8C7E-862DAFE5D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7A7C5-0FE3-4AB9-89A5-618757A9B31F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817489-F5DF-4434-80A8-A1961CD0E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6B601D-3F61-4635-8CD9-DB8F46A8F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63527-4FDD-4CF2-83F3-612148DE5B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11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C22069-B4DB-4F76-8A11-B68BEED08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27B9C7-6F9F-44DE-ACCC-AE43CACB6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D37D81-B24B-4118-9516-66839A6B2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AA63702-4263-482C-9A1C-BB3B393EC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1A01310-2322-4437-90D8-6E7D125D7B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88C7F63-E8A5-4997-BBEE-CB5479A04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7A7C5-0FE3-4AB9-89A5-618757A9B31F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D3DFDC-45DD-4380-9A6C-8356E2399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8DDE643-534D-4943-BDC5-D774EA16B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63527-4FDD-4CF2-83F3-612148DE5B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456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D6EF0-6DDA-4712-AF65-FACC4E20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E6117B-B728-4E6B-9E6F-201566674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7A7C5-0FE3-4AB9-89A5-618757A9B31F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00C9C4-113D-41C0-93D0-A7BE927B9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66F2D2-0011-4DBD-90B6-16242019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63527-4FDD-4CF2-83F3-612148DE5B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351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99C7BD6-97CC-4744-9922-3AD3F7D8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7A7C5-0FE3-4AB9-89A5-618757A9B31F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DEC3218-A582-4029-B1DA-6F5E2725D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40CA21-D32E-4E60-B07E-D854B2825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63527-4FDD-4CF2-83F3-612148DE5B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1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DA75D-E42D-4D5A-B41D-19456BE5F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E7D73A-7BBA-430B-A8E9-7EA1512F7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8E56C8-5614-403E-8FDD-A373937EB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0AB92B-ACA9-48D9-A8BF-8E32DE49A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7A7C5-0FE3-4AB9-89A5-618757A9B31F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0855C-6412-4CE1-B5E2-2932658E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568E99-70D9-4431-A0C6-31A46713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63527-4FDD-4CF2-83F3-612148DE5B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686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7C8D13-610B-4343-BD1C-5468481D0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2843B7B-A0B2-47C1-9079-423EEFF42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DAAC6F-A0A1-4427-AA30-C5947DE3C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BF1F6D-AC62-4EFC-A4D6-33202FE1E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7A7C5-0FE3-4AB9-89A5-618757A9B31F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2EE490-24BC-4274-A844-E896EA1E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CE6F88-C3BA-4C12-8092-05A4D1FE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63527-4FDD-4CF2-83F3-612148DE5B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596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6F97093-0A51-4D59-A064-8D0185949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DF4C6D-BBCD-423D-B686-A133094CA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E11805-A8E8-4E91-A515-9043AF64B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7A7C5-0FE3-4AB9-89A5-618757A9B31F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0E3056-53F2-4166-8900-3632674798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25F2DF-B30B-4444-818E-6E19B1112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63527-4FDD-4CF2-83F3-612148DE5B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05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atermark.silverchair.com/ztae072.pdf?token=AQECAHi208BE49Ooan9kkhW_Ercy7Dm3ZL_9Cf3qfKAc485ysgAAA04wggNKBgkqhkiG9w0BBwagggM7MIIDNwIBADCCAzAGCSqGSIb3DQEHATAeBglghkgBZQMEAS4wEQQMstF8X9OsF5I9El8RAgEQgIIDAc_G9PB_mu6xhDEUzlJnHGvP9-Zc4jMjS4XBOp0oclRIZd0RTCpyK3DMHS28btDVHgo7ySeQGVK_4dUFkoiz1puSO9OzeVKMtBLWMXR0vEDv4zL0IaMfpds9VZJavaXgwrczW6w2iwcD_8vwmkKCeEfBc9dKHiZQeF8L79ziNlFPsz7wv2007_rsLXz1NZ97UeNNEPRO60NfL624Nq4A10t2E3S2vDfJ-XkhtITW_8lAPr-O5IGhkx2TN8LHFE-UCQRO6Ae4HaajKspfeBwbeJprVnd074C_eRy2tne0whVWzj4FpRIfEn9mzOO59WzyATiBUZNF8UQ20InJWXliuMNV_gUUnp0QSCHtBu76kHOqfUymDzOBwCGeXfTpTaKx2UoKTE2QsIzBzhzyGU1Lp1MPFm_epy2rQzfQsnplM6u90tpkNtutF5mWOd5AiAz1zn6oTslYuVldwfPndn3QVoNiGjVjcQ8PddTRB-q0zXXQG4U_D7uuXCVmSWE4mtK32eVvh5A_m2lRQ1k92Z98D3SS7Uf8iTfFIxWuCMNesRPj45rjMjA7JNf8r3xzcbASDgPW1qW-VNTA8uE9NzpUSSTjtUv5IRWnGBiZi8I3RPaaVumZLrfF9lK67PSeM1O_xRcg1DJufMWjj3sHNgzN-S1UJsiBW1D4dORuEzJDw78qqXUtH0H0AHzFmmbjWoG_bsK-wkBVzVX_CFkrVu58KWXQn2Sh_vwxOHzn_sX8U7v8wKkMO-NKhXrCl0tfhg5kq83n9xnO3xlBXSrs3Z_rLPxiM24DFsT1RlfOGFBkz2_lZ7jBOfpfLRxGf_nAilZJRD0j-PUow6P4tccPNZrbE_PecdsLti4wCI1tC2d6_sXm-96qTkGhzm2AqT0hvimIdy28-46roN1HQ4qLzfwSQ-FlqHvwecUddxjiDZUON8kGmZ_CkwGL4WFG7eMwUFNdWca7sED_4_-O0jxO3I_3t0tahHkOlriA4z13mYjRkpyk19sKdxzO5hIrj9O9Z0yxk4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njuvision.github.io/NeuralCMF/" TargetMode="External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juvision.github.io/NeuralCMF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juvision.github.io/NeuralCMF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juvision.github.io/NeuralCMF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njuvision.github.io/NeuralCMF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juvision.github.io/NeuralCMF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hyperlink" Target="https://njuvision.github.io/NeuralCMF/" TargetMode="External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atermark.silverchair.com/ztae072.pdf?token=AQECAHi208BE49Ooan9kkhW_Ercy7Dm3ZL_9Cf3qfKAc485ysgAAA04wggNKBgkqhkiG9w0BBwagggM7MIIDNwIBADCCAzAGCSqGSIb3DQEHATAeBglghkgBZQMEAS4wEQQMstF8X9OsF5I9El8RAgEQgIIDAc_G9PB_mu6xhDEUzlJnHGvP9-Zc4jMjS4XBOp0oclRIZd0RTCpyK3DMHS28btDVHgo7ySeQGVK_4dUFkoiz1puSO9OzeVKMtBLWMXR0vEDv4zL0IaMfpds9VZJavaXgwrczW6w2iwcD_8vwmkKCeEfBc9dKHiZQeF8L79ziNlFPsz7wv2007_rsLXz1NZ97UeNNEPRO60NfL624Nq4A10t2E3S2vDfJ-XkhtITW_8lAPr-O5IGhkx2TN8LHFE-UCQRO6Ae4HaajKspfeBwbeJprVnd074C_eRy2tne0whVWzj4FpRIfEn9mzOO59WzyATiBUZNF8UQ20InJWXliuMNV_gUUnp0QSCHtBu76kHOqfUymDzOBwCGeXfTpTaKx2UoKTE2QsIzBzhzyGU1Lp1MPFm_epy2rQzfQsnplM6u90tpkNtutF5mWOd5AiAz1zn6oTslYuVldwfPndn3QVoNiGjVjcQ8PddTRB-q0zXXQG4U_D7uuXCVmSWE4mtK32eVvh5A_m2lRQ1k92Z98D3SS7Uf8iTfFIxWuCMNesRPj45rjMjA7JNf8r3xzcbASDgPW1qW-VNTA8uE9NzpUSSTjtUv5IRWnGBiZi8I3RPaaVumZLrfF9lK67PSeM1O_xRcg1DJufMWjj3sHNgzN-S1UJsiBW1D4dORuEzJDw78qqXUtH0H0AHzFmmbjWoG_bsK-wkBVzVX_CFkrVu58KWXQn2Sh_vwxOHzn_sX8U7v8wKkMO-NKhXrCl0tfhg5kq83n9xnO3xlBXSrs3Z_rLPxiM24DFsT1RlfOGFBkz2_lZ7jBOfpfLRxGf_nAilZJRD0j-PUow6P4tccPNZrbE_PecdsLti4wCI1tC2d6_sXm-96qTkGhzm2AqT0hvimIdy28-46roN1HQ4qLzfwSQ-FlqHvwecUddxjiDZUON8kGmZ_CkwGL4WFG7eMwUFNdWca7sED_4_-O0jxO3I_3t0tahHkOlriA4z13mYjRkpyk19sKdxzO5hIrj9O9Z0yxk4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juvision.github.io/NeuralCMF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10574837" TargetMode="External"/><Relationship Id="rId2" Type="http://schemas.openxmlformats.org/officeDocument/2006/relationships/hyperlink" Target="https://watermark.silverchair.com/ztae072.pdf?token=AQECAHi208BE49Ooan9kkhW_Ercy7Dm3ZL_9Cf3qfKAc485ysgAAA04wggNKBgkqhkiG9w0BBwagggM7MIIDNwIBADCCAzAGCSqGSIb3DQEHATAeBglghkgBZQMEAS4wEQQMstF8X9OsF5I9El8RAgEQgIIDAc_G9PB_mu6xhDEUzlJnHGvP9-Zc4jMjS4XBOp0oclRIZd0RTCpyK3DMHS28btDVHgo7ySeQGVK_4dUFkoiz1puSO9OzeVKMtBLWMXR0vEDv4zL0IaMfpds9VZJavaXgwrczW6w2iwcD_8vwmkKCeEfBc9dKHiZQeF8L79ziNlFPsz7wv2007_rsLXz1NZ97UeNNEPRO60NfL624Nq4A10t2E3S2vDfJ-XkhtITW_8lAPr-O5IGhkx2TN8LHFE-UCQRO6Ae4HaajKspfeBwbeJprVnd074C_eRy2tne0whVWzj4FpRIfEn9mzOO59WzyATiBUZNF8UQ20InJWXliuMNV_gUUnp0QSCHtBu76kHOqfUymDzOBwCGeXfTpTaKx2UoKTE2QsIzBzhzyGU1Lp1MPFm_epy2rQzfQsnplM6u90tpkNtutF5mWOd5AiAz1zn6oTslYuVldwfPndn3QVoNiGjVjcQ8PddTRB-q0zXXQG4U_D7uuXCVmSWE4mtK32eVvh5A_m2lRQ1k92Z98D3SS7Uf8iTfFIxWuCMNesRPj45rjMjA7JNf8r3xzcbASDgPW1qW-VNTA8uE9NzpUSSTjtUv5IRWnGBiZi8I3RPaaVumZLrfF9lK67PSeM1O_xRcg1DJufMWjj3sHNgzN-S1UJsiBW1D4dORuEzJDw78qqXUtH0H0AHzFmmbjWoG_bsK-wkBVzVX_CFkrVu58KWXQn2Sh_vwxOHzn_sX8U7v8wKkMO-NKhXrCl0tfhg5kq83n9xnO3xlBXSrs3Z_rLPxiM24DFsT1RlfOGFBkz2_lZ7jBOfpfLRxGf_nAilZJRD0j-PUow6P4tccPNZrbE_PecdsLti4wCI1tC2d6_sXm-96qTkGhzm2AqT0hvimIdy28-46roN1HQ4qLzfwSQ-FlqHvwecUddxjiDZUON8kGmZ_CkwGL4WFG7eMwUFNdWca7sED_4_-O0jxO3I_3t0tahHkOlriA4z13mYjRkpyk19sKdxzO5hIrj9O9Z0yxk4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atermark.silverchair.com/ztae072.pdf?token=AQECAHi208BE49Ooan9kkhW_Ercy7Dm3ZL_9Cf3qfKAc485ysgAAA04wggNKBgkqhkiG9w0BBwagggM7MIIDNwIBADCCAzAGCSqGSIb3DQEHATAeBglghkgBZQMEAS4wEQQMstF8X9OsF5I9El8RAgEQgIIDAc_G9PB_mu6xhDEUzlJnHGvP9-Zc4jMjS4XBOp0oclRIZd0RTCpyK3DMHS28btDVHgo7ySeQGVK_4dUFkoiz1puSO9OzeVKMtBLWMXR0vEDv4zL0IaMfpds9VZJavaXgwrczW6w2iwcD_8vwmkKCeEfBc9dKHiZQeF8L79ziNlFPsz7wv2007_rsLXz1NZ97UeNNEPRO60NfL624Nq4A10t2E3S2vDfJ-XkhtITW_8lAPr-O5IGhkx2TN8LHFE-UCQRO6Ae4HaajKspfeBwbeJprVnd074C_eRy2tne0whVWzj4FpRIfEn9mzOO59WzyATiBUZNF8UQ20InJWXliuMNV_gUUnp0QSCHtBu76kHOqfUymDzOBwCGeXfTpTaKx2UoKTE2QsIzBzhzyGU1Lp1MPFm_epy2rQzfQsnplM6u90tpkNtutF5mWOd5AiAz1zn6oTslYuVldwfPndn3QVoNiGjVjcQ8PddTRB-q0zXXQG4U_D7uuXCVmSWE4mtK32eVvh5A_m2lRQ1k92Z98D3SS7Uf8iTfFIxWuCMNesRPj45rjMjA7JNf8r3xzcbASDgPW1qW-VNTA8uE9NzpUSSTjtUv5IRWnGBiZi8I3RPaaVumZLrfF9lK67PSeM1O_xRcg1DJufMWjj3sHNgzN-S1UJsiBW1D4dORuEzJDw78qqXUtH0H0AHzFmmbjWoG_bsK-wkBVzVX_CFkrVu58KWXQn2Sh_vwxOHzn_sX8U7v8wKkMO-NKhXrCl0tfhg5kq83n9xnO3xlBXSrs3Z_rLPxiM24DFsT1RlfOGFBkz2_lZ7jBOfpfLRxGf_nAilZJRD0j-PUow6P4tccPNZrbE_PecdsLti4wCI1tC2d6_sXm-96qTkGhzm2AqT0hvimIdy28-46roN1HQ4qLzfwSQ-FlqHvwecUddxjiDZUON8kGmZ_CkwGL4WFG7eMwUFNdWca7sED_4_-O0jxO3I_3t0tahHkOlriA4z13mYjRkpyk19sKdxzO5hIrj9O9Z0yxk4s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github.com/pakheiyeung/PlaneInVo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atermark.silverchair.com/ztae072.pdf?token=AQECAHi208BE49Ooan9kkhW_Ercy7Dm3ZL_9Cf3qfKAc485ysgAAA04wggNKBgkqhkiG9w0BBwagggM7MIIDNwIBADCCAzAGCSqGSIb3DQEHATAeBglghkgBZQMEAS4wEQQMstF8X9OsF5I9El8RAgEQgIIDAc_G9PB_mu6xhDEUzlJnHGvP9-Zc4jMjS4XBOp0oclRIZd0RTCpyK3DMHS28btDVHgo7ySeQGVK_4dUFkoiz1puSO9OzeVKMtBLWMXR0vEDv4zL0IaMfpds9VZJavaXgwrczW6w2iwcD_8vwmkKCeEfBc9dKHiZQeF8L79ziNlFPsz7wv2007_rsLXz1NZ97UeNNEPRO60NfL624Nq4A10t2E3S2vDfJ-XkhtITW_8lAPr-O5IGhkx2TN8LHFE-UCQRO6Ae4HaajKspfeBwbeJprVnd074C_eRy2tne0whVWzj4FpRIfEn9mzOO59WzyATiBUZNF8UQ20InJWXliuMNV_gUUnp0QSCHtBu76kHOqfUymDzOBwCGeXfTpTaKx2UoKTE2QsIzBzhzyGU1Lp1MPFm_epy2rQzfQsnplM6u90tpkNtutF5mWOd5AiAz1zn6oTslYuVldwfPndn3QVoNiGjVjcQ8PddTRB-q0zXXQG4U_D7uuXCVmSWE4mtK32eVvh5A_m2lRQ1k92Z98D3SS7Uf8iTfFIxWuCMNesRPj45rjMjA7JNf8r3xzcbASDgPW1qW-VNTA8uE9NzpUSSTjtUv5IRWnGBiZi8I3RPaaVumZLrfF9lK67PSeM1O_xRcg1DJufMWjj3sHNgzN-S1UJsiBW1D4dORuEzJDw78qqXUtH0H0AHzFmmbjWoG_bsK-wkBVzVX_CFkrVu58KWXQn2Sh_vwxOHzn_sX8U7v8wKkMO-NKhXrCl0tfhg5kq83n9xnO3xlBXSrs3Z_rLPxiM24DFsT1RlfOGFBkz2_lZ7jBOfpfLRxGf_nAilZJRD0j-PUow6P4tccPNZrbE_PecdsLti4wCI1tC2d6_sXm-96qTkGhzm2AqT0hvimIdy28-46roN1HQ4qLzfwSQ-FlqHvwecUddxjiDZUON8kGmZ_CkwGL4WFG7eMwUFNdWca7sED_4_-O0jxO3I_3t0tahHkOlriA4z13mYjRkpyk19sKdxzO5hIrj9O9Z0yxk4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atermark.silverchair.com/ztae072.pdf?token=AQECAHi208BE49Ooan9kkhW_Ercy7Dm3ZL_9Cf3qfKAc485ysgAAA04wggNKBgkqhkiG9w0BBwagggM7MIIDNwIBADCCAzAGCSqGSIb3DQEHATAeBglghkgBZQMEAS4wEQQMstF8X9OsF5I9El8RAgEQgIIDAc_G9PB_mu6xhDEUzlJnHGvP9-Zc4jMjS4XBOp0oclRIZd0RTCpyK3DMHS28btDVHgo7ySeQGVK_4dUFkoiz1puSO9OzeVKMtBLWMXR0vEDv4zL0IaMfpds9VZJavaXgwrczW6w2iwcD_8vwmkKCeEfBc9dKHiZQeF8L79ziNlFPsz7wv2007_rsLXz1NZ97UeNNEPRO60NfL624Nq4A10t2E3S2vDfJ-XkhtITW_8lAPr-O5IGhkx2TN8LHFE-UCQRO6Ae4HaajKspfeBwbeJprVnd074C_eRy2tne0whVWzj4FpRIfEn9mzOO59WzyATiBUZNF8UQ20InJWXliuMNV_gUUnp0QSCHtBu76kHOqfUymDzOBwCGeXfTpTaKx2UoKTE2QsIzBzhzyGU1Lp1MPFm_epy2rQzfQsnplM6u90tpkNtutF5mWOd5AiAz1zn6oTslYuVldwfPndn3QVoNiGjVjcQ8PddTRB-q0zXXQG4U_D7uuXCVmSWE4mtK32eVvh5A_m2lRQ1k92Z98D3SS7Uf8iTfFIxWuCMNesRPj45rjMjA7JNf8r3xzcbASDgPW1qW-VNTA8uE9NzpUSSTjtUv5IRWnGBiZi8I3RPaaVumZLrfF9lK67PSeM1O_xRcg1DJufMWjj3sHNgzN-S1UJsiBW1D4dORuEzJDw78qqXUtH0H0AHzFmmbjWoG_bsK-wkBVzVX_CFkrVu58KWXQn2Sh_vwxOHzn_sX8U7v8wKkMO-NKhXrCl0tfhg5kq83n9xnO3xlBXSrs3Z_rLPxiM24DFsT1RlfOGFBkz2_lZ7jBOfpfLRxGf_nAilZJRD0j-PUow6P4tccPNZrbE_PecdsLti4wCI1tC2d6_sXm-96qTkGhzm2AqT0hvimIdy28-46roN1HQ4qLzfwSQ-FlqHvwecUddxjiDZUON8kGmZ_CkwGL4WFG7eMwUFNdWca7sED_4_-O0jxO3I_3t0tahHkOlriA4z13mYjRkpyk19sKdxzO5hIrj9O9Z0yxk4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atermark.silverchair.com/ztae072.pdf?token=AQECAHi208BE49Ooan9kkhW_Ercy7Dm3ZL_9Cf3qfKAc485ysgAAA04wggNKBgkqhkiG9w0BBwagggM7MIIDNwIBADCCAzAGCSqGSIb3DQEHATAeBglghkgBZQMEAS4wEQQMstF8X9OsF5I9El8RAgEQgIIDAc_G9PB_mu6xhDEUzlJnHGvP9-Zc4jMjS4XBOp0oclRIZd0RTCpyK3DMHS28btDVHgo7ySeQGVK_4dUFkoiz1puSO9OzeVKMtBLWMXR0vEDv4zL0IaMfpds9VZJavaXgwrczW6w2iwcD_8vwmkKCeEfBc9dKHiZQeF8L79ziNlFPsz7wv2007_rsLXz1NZ97UeNNEPRO60NfL624Nq4A10t2E3S2vDfJ-XkhtITW_8lAPr-O5IGhkx2TN8LHFE-UCQRO6Ae4HaajKspfeBwbeJprVnd074C_eRy2tne0whVWzj4FpRIfEn9mzOO59WzyATiBUZNF8UQ20InJWXliuMNV_gUUnp0QSCHtBu76kHOqfUymDzOBwCGeXfTpTaKx2UoKTE2QsIzBzhzyGU1Lp1MPFm_epy2rQzfQsnplM6u90tpkNtutF5mWOd5AiAz1zn6oTslYuVldwfPndn3QVoNiGjVjcQ8PddTRB-q0zXXQG4U_D7uuXCVmSWE4mtK32eVvh5A_m2lRQ1k92Z98D3SS7Uf8iTfFIxWuCMNesRPj45rjMjA7JNf8r3xzcbASDgPW1qW-VNTA8uE9NzpUSSTjtUv5IRWnGBiZi8I3RPaaVumZLrfF9lK67PSeM1O_xRcg1DJufMWjj3sHNgzN-S1UJsiBW1D4dORuEzJDw78qqXUtH0H0AHzFmmbjWoG_bsK-wkBVzVX_CFkrVu58KWXQn2Sh_vwxOHzn_sX8U7v8wKkMO-NKhXrCl0tfhg5kq83n9xnO3xlBXSrs3Z_rLPxiM24DFsT1RlfOGFBkz2_lZ7jBOfpfLRxGf_nAilZJRD0j-PUow6P4tccPNZrbE_PecdsLti4wCI1tC2d6_sXm-96qTkGhzm2AqT0hvimIdy28-46roN1HQ4qLzfwSQ-FlqHvwecUddxjiDZUON8kGmZ_CkwGL4WFG7eMwUFNdWca7sED_4_-O0jxO3I_3t0tahHkOlriA4z13mYjRkpyk19sKdxzO5hIrj9O9Z0yxk4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hyperlink" Target="https://watermark.silverchair.com/ztae072.pdf?token=AQECAHi208BE49Ooan9kkhW_Ercy7Dm3ZL_9Cf3qfKAc485ysgAAA04wggNKBgkqhkiG9w0BBwagggM7MIIDNwIBADCCAzAGCSqGSIb3DQEHATAeBglghkgBZQMEAS4wEQQMstF8X9OsF5I9El8RAgEQgIIDAc_G9PB_mu6xhDEUzlJnHGvP9-Zc4jMjS4XBOp0oclRIZd0RTCpyK3DMHS28btDVHgo7ySeQGVK_4dUFkoiz1puSO9OzeVKMtBLWMXR0vEDv4zL0IaMfpds9VZJavaXgwrczW6w2iwcD_8vwmkKCeEfBc9dKHiZQeF8L79ziNlFPsz7wv2007_rsLXz1NZ97UeNNEPRO60NfL624Nq4A10t2E3S2vDfJ-XkhtITW_8lAPr-O5IGhkx2TN8LHFE-UCQRO6Ae4HaajKspfeBwbeJprVnd074C_eRy2tne0whVWzj4FpRIfEn9mzOO59WzyATiBUZNF8UQ20InJWXliuMNV_gUUnp0QSCHtBu76kHOqfUymDzOBwCGeXfTpTaKx2UoKTE2QsIzBzhzyGU1Lp1MPFm_epy2rQzfQsnplM6u90tpkNtutF5mWOd5AiAz1zn6oTslYuVldwfPndn3QVoNiGjVjcQ8PddTRB-q0zXXQG4U_D7uuXCVmSWE4mtK32eVvh5A_m2lRQ1k92Z98D3SS7Uf8iTfFIxWuCMNesRPj45rjMjA7JNf8r3xzcbASDgPW1qW-VNTA8uE9NzpUSSTjtUv5IRWnGBiZi8I3RPaaVumZLrfF9lK67PSeM1O_xRcg1DJufMWjj3sHNgzN-S1UJsiBW1D4dORuEzJDw78qqXUtH0H0AHzFmmbjWoG_bsK-wkBVzVX_CFkrVu58KWXQn2Sh_vwxOHzn_sX8U7v8wKkMO-NKhXrCl0tfhg5kq83n9xnO3xlBXSrs3Z_rLPxiM24DFsT1RlfOGFBkz2_lZ7jBOfpfLRxGf_nAilZJRD0j-PUow6P4tccPNZrbE_PecdsLti4wCI1tC2d6_sXm-96qTkGhzm2AqT0hvimIdy28-46roN1HQ4qLzfwSQ-FlqHvwecUddxjiDZUON8kGmZ_CkwGL4WFG7eMwUFNdWca7sED_4_-O0jxO3I_3t0tahHkOlriA4z13mYjRkpyk19sKdxzO5hIrj9O9Z0yxk4s" TargetMode="External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atermark.silverchair.com/ztae072.pdf?token=AQECAHi208BE49Ooan9kkhW_Ercy7Dm3ZL_9Cf3qfKAc485ysgAAA04wggNKBgkqhkiG9w0BBwagggM7MIIDNwIBADCCAzAGCSqGSIb3DQEHATAeBglghkgBZQMEAS4wEQQMstF8X9OsF5I9El8RAgEQgIIDAc_G9PB_mu6xhDEUzlJnHGvP9-Zc4jMjS4XBOp0oclRIZd0RTCpyK3DMHS28btDVHgo7ySeQGVK_4dUFkoiz1puSO9OzeVKMtBLWMXR0vEDv4zL0IaMfpds9VZJavaXgwrczW6w2iwcD_8vwmkKCeEfBc9dKHiZQeF8L79ziNlFPsz7wv2007_rsLXz1NZ97UeNNEPRO60NfL624Nq4A10t2E3S2vDfJ-XkhtITW_8lAPr-O5IGhkx2TN8LHFE-UCQRO6Ae4HaajKspfeBwbeJprVnd074C_eRy2tne0whVWzj4FpRIfEn9mzOO59WzyATiBUZNF8UQ20InJWXliuMNV_gUUnp0QSCHtBu76kHOqfUymDzOBwCGeXfTpTaKx2UoKTE2QsIzBzhzyGU1Lp1MPFm_epy2rQzfQsnplM6u90tpkNtutF5mWOd5AiAz1zn6oTslYuVldwfPndn3QVoNiGjVjcQ8PddTRB-q0zXXQG4U_D7uuXCVmSWE4mtK32eVvh5A_m2lRQ1k92Z98D3SS7Uf8iTfFIxWuCMNesRPj45rjMjA7JNf8r3xzcbASDgPW1qW-VNTA8uE9NzpUSSTjtUv5IRWnGBiZi8I3RPaaVumZLrfF9lK67PSeM1O_xRcg1DJufMWjj3sHNgzN-S1UJsiBW1D4dORuEzJDw78qqXUtH0H0AHzFmmbjWoG_bsK-wkBVzVX_CFkrVu58KWXQn2Sh_vwxOHzn_sX8U7v8wKkMO-NKhXrCl0tfhg5kq83n9xnO3xlBXSrs3Z_rLPxiM24DFsT1RlfOGFBkz2_lZ7jBOfpfLRxGf_nAilZJRD0j-PUow6P4tccPNZrbE_PecdsLti4wCI1tC2d6_sXm-96qTkGhzm2AqT0hvimIdy28-46roN1HQ4qLzfwSQ-FlqHvwecUddxjiDZUON8kGmZ_CkwGL4WFG7eMwUFNdWca7sED_4_-O0jxO3I_3t0tahHkOlriA4z13mYjRkpyk19sKdxzO5hIrj9O9Z0yxk4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atermark.silverchair.com/ztae072.pdf?token=AQECAHi208BE49Ooan9kkhW_Ercy7Dm3ZL_9Cf3qfKAc485ysgAAA04wggNKBgkqhkiG9w0BBwagggM7MIIDNwIBADCCAzAGCSqGSIb3DQEHATAeBglghkgBZQMEAS4wEQQMstF8X9OsF5I9El8RAgEQgIIDAc_G9PB_mu6xhDEUzlJnHGvP9-Zc4jMjS4XBOp0oclRIZd0RTCpyK3DMHS28btDVHgo7ySeQGVK_4dUFkoiz1puSO9OzeVKMtBLWMXR0vEDv4zL0IaMfpds9VZJavaXgwrczW6w2iwcD_8vwmkKCeEfBc9dKHiZQeF8L79ziNlFPsz7wv2007_rsLXz1NZ97UeNNEPRO60NfL624Nq4A10t2E3S2vDfJ-XkhtITW_8lAPr-O5IGhkx2TN8LHFE-UCQRO6Ae4HaajKspfeBwbeJprVnd074C_eRy2tne0whVWzj4FpRIfEn9mzOO59WzyATiBUZNF8UQ20InJWXliuMNV_gUUnp0QSCHtBu76kHOqfUymDzOBwCGeXfTpTaKx2UoKTE2QsIzBzhzyGU1Lp1MPFm_epy2rQzfQsnplM6u90tpkNtutF5mWOd5AiAz1zn6oTslYuVldwfPndn3QVoNiGjVjcQ8PddTRB-q0zXXQG4U_D7uuXCVmSWE4mtK32eVvh5A_m2lRQ1k92Z98D3SS7Uf8iTfFIxWuCMNesRPj45rjMjA7JNf8r3xzcbASDgPW1qW-VNTA8uE9NzpUSSTjtUv5IRWnGBiZi8I3RPaaVumZLrfF9lK67PSeM1O_xRcg1DJufMWjj3sHNgzN-S1UJsiBW1D4dORuEzJDw78qqXUtH0H0AHzFmmbjWoG_bsK-wkBVzVX_CFkrVu58KWXQn2Sh_vwxOHzn_sX8U7v8wKkMO-NKhXrCl0tfhg5kq83n9xnO3xlBXSrs3Z_rLPxiM24DFsT1RlfOGFBkz2_lZ7jBOfpfLRxGf_nAilZJRD0j-PUow6P4tccPNZrbE_PecdsLti4wCI1tC2d6_sXm-96qTkGhzm2AqT0hvimIdy28-46roN1HQ4qLzfwSQ-FlqHvwecUddxjiDZUON8kGmZ_CkwGL4WFG7eMwUFNdWca7sED_4_-O0jxO3I_3t0tahHkOlriA4z13mYjRkpyk19sKdxzO5hIrj9O9Z0yxk4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9E5AF-2105-43C1-A196-75548F449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4879" y="1004885"/>
            <a:ext cx="10282237" cy="2552700"/>
          </a:xfrm>
        </p:spPr>
        <p:txBody>
          <a:bodyPr>
            <a:normAutofit/>
          </a:bodyPr>
          <a:lstStyle/>
          <a:p>
            <a:r>
              <a:rPr lang="en-US" altLang="zh-CN" sz="6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CardiacField &amp; NeuralCMF</a:t>
            </a:r>
            <a:br>
              <a:rPr lang="en-US" altLang="zh-CN" sz="6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6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心脏</a:t>
            </a:r>
            <a:r>
              <a:rPr lang="en-US" altLang="zh-CN" sz="6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6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超的</a:t>
            </a:r>
            <a:r>
              <a:rPr lang="en-US" altLang="zh-CN" sz="6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6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重建与跟踪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3355CE-D294-4870-8A1F-AC115C9A0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4183064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2025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30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日</a:t>
            </a:r>
            <a:endParaRPr lang="en-US" altLang="zh-CN" sz="3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汇报人：李书纬</a:t>
            </a:r>
          </a:p>
        </p:txBody>
      </p:sp>
    </p:spTree>
    <p:extLst>
      <p:ext uri="{BB962C8B-B14F-4D97-AF65-F5344CB8AC3E}">
        <p14:creationId xmlns:p14="http://schemas.microsoft.com/office/powerpoint/2010/main" val="1079532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4EFD5A-BECF-4810-BA51-3F7A474871DB}"/>
              </a:ext>
            </a:extLst>
          </p:cNvPr>
          <p:cNvSpPr txBox="1"/>
          <p:nvPr/>
        </p:nvSpPr>
        <p:spPr>
          <a:xfrm>
            <a:off x="361949" y="22383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3"/>
              </a:rPr>
              <a:t>CardiacField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使用二维超声探头通过隐式神经表示（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INR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）网络重建三维心脏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81C665-D1B7-4C38-844A-674475D698F9}"/>
              </a:ext>
            </a:extLst>
          </p:cNvPr>
          <p:cNvSpPr txBox="1"/>
          <p:nvPr/>
        </p:nvSpPr>
        <p:spPr>
          <a:xfrm>
            <a:off x="361948" y="83581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优势与创新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362C62-46D1-4527-867A-0C62A1BD2258}"/>
              </a:ext>
            </a:extLst>
          </p:cNvPr>
          <p:cNvSpPr txBox="1"/>
          <p:nvPr/>
        </p:nvSpPr>
        <p:spPr>
          <a:xfrm>
            <a:off x="361947" y="1201193"/>
            <a:ext cx="110918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每个患者独立建模，无需预训练数据集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低成本高精度：仅需常规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2D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探头，实现接近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3DE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EF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准确性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简化操作流程（心尖环扫），适合非专科人员使用</a:t>
            </a:r>
          </a:p>
          <a:p>
            <a:pPr lvl="1" algn="l"/>
            <a:endParaRPr lang="zh-CN" altLang="en-US" sz="1200" b="0" i="0" dirty="0">
              <a:solidFill>
                <a:srgbClr val="CCCCCC"/>
              </a:solidFill>
              <a:effectLst/>
              <a:latin typeface="-apple-system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3724D6-C7F0-4ADD-9193-0ABBABED2524}"/>
              </a:ext>
            </a:extLst>
          </p:cNvPr>
          <p:cNvSpPr txBox="1"/>
          <p:nvPr/>
        </p:nvSpPr>
        <p:spPr>
          <a:xfrm>
            <a:off x="5441149" y="1201193"/>
            <a:ext cx="9891713" cy="88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采集时间较长：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5~10min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，可以考虑采集较少的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超图，利用生成式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生成更多图片数量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右心室流出道（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RVOT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）遗漏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动态瓣膜建模不足：未建立瓣膜运动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AC573A-F1E8-41BA-B1AD-FF78E4F99076}"/>
              </a:ext>
            </a:extLst>
          </p:cNvPr>
          <p:cNvSpPr txBox="1"/>
          <p:nvPr/>
        </p:nvSpPr>
        <p:spPr>
          <a:xfrm>
            <a:off x="5457821" y="831861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局限性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612B2C-866E-41A4-A1B2-B16CE0DA9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47" y="3044546"/>
            <a:ext cx="5616962" cy="31867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F4025E-54E4-4110-83F4-79022A7D3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093" y="3044546"/>
            <a:ext cx="5628556" cy="35119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BB9C720-8076-4198-A8D6-C7612D0C5945}"/>
              </a:ext>
            </a:extLst>
          </p:cNvPr>
          <p:cNvSpPr txBox="1"/>
          <p:nvPr/>
        </p:nvSpPr>
        <p:spPr>
          <a:xfrm>
            <a:off x="361948" y="2454824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复现结果：根据心尖环扫得到的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2D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图片，直接可以建模出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心脏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切层建模</a:t>
            </a:r>
          </a:p>
        </p:txBody>
      </p:sp>
    </p:spTree>
    <p:extLst>
      <p:ext uri="{BB962C8B-B14F-4D97-AF65-F5344CB8AC3E}">
        <p14:creationId xmlns:p14="http://schemas.microsoft.com/office/powerpoint/2010/main" val="579921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C574C5C-7C58-4DDC-8683-572B7D6BBB63}"/>
              </a:ext>
            </a:extLst>
          </p:cNvPr>
          <p:cNvSpPr txBox="1"/>
          <p:nvPr/>
        </p:nvSpPr>
        <p:spPr>
          <a:xfrm>
            <a:off x="1027509" y="1427411"/>
            <a:ext cx="10136981" cy="3453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CardiacField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建模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心脏不仅适合专业人士，也适合非专业人士。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可是，仅一个静态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动态的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模型并不足以体现利用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技术辅助医疗诊断与治疗的能力。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所以，接下来，我将介绍另外一个模型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4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NeuralCMF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实现心肌运动的追踪！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心血管疾病（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CVDs</a:t>
            </a: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）是全球主要死因之一，心肌运动追踪对早期诊断至关重要</a:t>
            </a:r>
            <a:br>
              <a:rPr lang="zh-CN" altLang="en-US" sz="2000" dirty="0"/>
            </a:b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749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4EFD5A-BECF-4810-BA51-3F7A474871DB}"/>
              </a:ext>
            </a:extLst>
          </p:cNvPr>
          <p:cNvSpPr txBox="1"/>
          <p:nvPr/>
        </p:nvSpPr>
        <p:spPr>
          <a:xfrm>
            <a:off x="361949" y="22383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563C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NeuralCMF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重建三维心脏，跟踪心肌运动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81C665-D1B7-4C38-844A-674475D698F9}"/>
              </a:ext>
            </a:extLst>
          </p:cNvPr>
          <p:cNvSpPr txBox="1"/>
          <p:nvPr/>
        </p:nvSpPr>
        <p:spPr>
          <a:xfrm>
            <a:off x="361948" y="83581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超声实现心肌追踪的流程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6156C0F-6DDB-4F2C-9498-667AC975A0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8008410"/>
              </p:ext>
            </p:extLst>
          </p:nvPr>
        </p:nvGraphicFramePr>
        <p:xfrm>
          <a:off x="2717204" y="1585911"/>
          <a:ext cx="6757591" cy="491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50296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4EFD5A-BECF-4810-BA51-3F7A474871DB}"/>
              </a:ext>
            </a:extLst>
          </p:cNvPr>
          <p:cNvSpPr txBox="1"/>
          <p:nvPr/>
        </p:nvSpPr>
        <p:spPr>
          <a:xfrm>
            <a:off x="361949" y="22383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563C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NeuralCMF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重建三维心脏，跟踪心肌运动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C1926B-E2F5-46EC-8F7A-5A0E46BBD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95" y="1478518"/>
            <a:ext cx="9377609" cy="457277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470DA2A-592E-4B45-8FCC-853CA39F227E}"/>
              </a:ext>
            </a:extLst>
          </p:cNvPr>
          <p:cNvSpPr/>
          <p:nvPr/>
        </p:nvSpPr>
        <p:spPr>
          <a:xfrm>
            <a:off x="1861668" y="1036080"/>
            <a:ext cx="348044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双流并行神经网络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9A83BF-752B-4067-82F3-AFE887F5A8AA}"/>
              </a:ext>
            </a:extLst>
          </p:cNvPr>
          <p:cNvSpPr/>
          <p:nvPr/>
        </p:nvSpPr>
        <p:spPr>
          <a:xfrm>
            <a:off x="6432234" y="5849389"/>
            <a:ext cx="348044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物理约束监督机制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144527-B13B-4731-A209-79C9C6E667E0}"/>
              </a:ext>
            </a:extLst>
          </p:cNvPr>
          <p:cNvSpPr txBox="1"/>
          <p:nvPr/>
        </p:nvSpPr>
        <p:spPr>
          <a:xfrm>
            <a:off x="361948" y="83581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算法详解</a:t>
            </a:r>
          </a:p>
        </p:txBody>
      </p:sp>
    </p:spTree>
    <p:extLst>
      <p:ext uri="{BB962C8B-B14F-4D97-AF65-F5344CB8AC3E}">
        <p14:creationId xmlns:p14="http://schemas.microsoft.com/office/powerpoint/2010/main" val="3591881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4EFD5A-BECF-4810-BA51-3F7A474871DB}"/>
              </a:ext>
            </a:extLst>
          </p:cNvPr>
          <p:cNvSpPr txBox="1"/>
          <p:nvPr/>
        </p:nvSpPr>
        <p:spPr>
          <a:xfrm>
            <a:off x="361949" y="22383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563C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NeuralCMF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重建三维心脏，跟踪心肌运动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144527-B13B-4731-A209-79C9C6E667E0}"/>
              </a:ext>
            </a:extLst>
          </p:cNvPr>
          <p:cNvSpPr txBox="1"/>
          <p:nvPr/>
        </p:nvSpPr>
        <p:spPr>
          <a:xfrm>
            <a:off x="361948" y="83581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算法详解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双流并行神经网络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0BC615-ACAA-4CC4-B494-89CFA118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546" y="1447798"/>
            <a:ext cx="8468907" cy="26864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DEA7334-E56E-4B3E-AFB2-AE1FC1342250}"/>
              </a:ext>
            </a:extLst>
          </p:cNvPr>
          <p:cNvSpPr txBox="1"/>
          <p:nvPr/>
        </p:nvSpPr>
        <p:spPr>
          <a:xfrm>
            <a:off x="341707" y="4209741"/>
            <a:ext cx="3498057" cy="19962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双流并行：</a:t>
            </a:r>
            <a:endParaRPr lang="en-US" altLang="zh-CN" sz="1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静态流：处理单帧超声图像的空间特征，关注心脏结构的静态形态学信息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动态流：处理时间序列（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t→t±1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），捕获心脏运动的动态特征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两个分支通过特征拼接进行融合，既保留空间细节又捕捉运动规律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431659-80FE-4095-BA51-E9FC3BF6B18E}"/>
              </a:ext>
            </a:extLst>
          </p:cNvPr>
          <p:cNvSpPr txBox="1"/>
          <p:nvPr/>
        </p:nvSpPr>
        <p:spPr>
          <a:xfrm>
            <a:off x="266100" y="2032110"/>
            <a:ext cx="1406131" cy="1515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输入：四维时空坐标</a:t>
            </a:r>
            <a:endParaRPr lang="en-US" altLang="zh-CN" sz="105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多视图</a:t>
            </a:r>
            <a:r>
              <a:rPr lang="en-US" altLang="zh-CN" sz="105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2DE</a:t>
            </a:r>
            <a:r>
              <a:rPr lang="zh-CN" altLang="en-US" sz="105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105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3DE</a:t>
            </a:r>
            <a:r>
              <a:rPr lang="zh-CN" altLang="en-US" sz="105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视频：包含一个完整心动周期的超声图像序列。注意：</a:t>
            </a:r>
            <a:r>
              <a:rPr lang="en-US" altLang="zh-CN" sz="105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2D</a:t>
            </a:r>
            <a:r>
              <a:rPr lang="zh-CN" altLang="en-US" sz="105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或者</a:t>
            </a:r>
            <a:r>
              <a:rPr lang="en-US" altLang="zh-CN" sz="105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105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的都可以</a:t>
            </a:r>
            <a:endParaRPr lang="en-US" altLang="zh-CN" sz="105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8315AC1-7A58-480F-88C0-FD4943896FE0}"/>
              </a:ext>
            </a:extLst>
          </p:cNvPr>
          <p:cNvSpPr/>
          <p:nvPr/>
        </p:nvSpPr>
        <p:spPr>
          <a:xfrm>
            <a:off x="2771775" y="1731028"/>
            <a:ext cx="1076325" cy="31670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B76D6C6-52DF-4C4F-B1CB-57AE0C0B6DDC}"/>
              </a:ext>
            </a:extLst>
          </p:cNvPr>
          <p:cNvSpPr/>
          <p:nvPr/>
        </p:nvSpPr>
        <p:spPr>
          <a:xfrm>
            <a:off x="2619375" y="3299750"/>
            <a:ext cx="1281113" cy="31670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D523595-2BD8-4CA4-8AB8-4A7CA4D31867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 flipH="1">
            <a:off x="3259932" y="2047731"/>
            <a:ext cx="50006" cy="1252019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A31DE06-FD1A-4BA6-9242-EF45E97B7AC2}"/>
              </a:ext>
            </a:extLst>
          </p:cNvPr>
          <p:cNvCxnSpPr>
            <a:cxnSpLocks/>
            <a:stCxn id="21" idx="2"/>
            <a:endCxn id="9" idx="0"/>
          </p:cNvCxnSpPr>
          <p:nvPr/>
        </p:nvCxnSpPr>
        <p:spPr>
          <a:xfrm flipH="1">
            <a:off x="2090736" y="3616453"/>
            <a:ext cx="1169196" cy="59328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D40B4A2-3F87-42EE-996D-A0426684C3D5}"/>
              </a:ext>
            </a:extLst>
          </p:cNvPr>
          <p:cNvCxnSpPr>
            <a:stCxn id="12" idx="3"/>
            <a:endCxn id="4" idx="1"/>
          </p:cNvCxnSpPr>
          <p:nvPr/>
        </p:nvCxnSpPr>
        <p:spPr>
          <a:xfrm>
            <a:off x="1672231" y="2790042"/>
            <a:ext cx="189315" cy="96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E8DD296-0A4C-477C-BED7-1C839AC9BC9A}"/>
              </a:ext>
            </a:extLst>
          </p:cNvPr>
          <p:cNvSpPr/>
          <p:nvPr/>
        </p:nvSpPr>
        <p:spPr>
          <a:xfrm>
            <a:off x="328608" y="2085312"/>
            <a:ext cx="1343623" cy="146266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51615F1-3EC4-4204-A130-CA3601D4C82A}"/>
              </a:ext>
            </a:extLst>
          </p:cNvPr>
          <p:cNvSpPr txBox="1"/>
          <p:nvPr/>
        </p:nvSpPr>
        <p:spPr>
          <a:xfrm>
            <a:off x="4107065" y="4209741"/>
            <a:ext cx="3252786" cy="19962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初始化模型参数</a:t>
            </a:r>
            <a:r>
              <a:rPr lang="en-US" altLang="zh-CN" sz="1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θ</a:t>
            </a:r>
            <a:r>
              <a:rPr lang="zh-CN" altLang="en-US" sz="1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1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SIREN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网络的默认初始化策略（周期性激活函数），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SIREN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，是一种基于正弦激活函数的隐式神经网络，专门用于建模连续信号​（如图像、声音、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形状等）。其核心优势在于能够高效捕捉高频细节并保持空间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时间的连续性</a:t>
            </a: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EAD4B80-C39F-4DCA-BE86-C8E0D144D806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4429127" y="3495675"/>
            <a:ext cx="1304331" cy="7140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32D5F647-59AF-4502-969C-4EE9106BFE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4429127" y="2309813"/>
            <a:ext cx="1304331" cy="18999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88BDEFE0-D416-4C31-8DEA-A608CD4ED595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5733458" y="2790042"/>
            <a:ext cx="1076917" cy="14196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378A1CFC-5EED-4421-B71F-3B40BAF88130}"/>
              </a:ext>
            </a:extLst>
          </p:cNvPr>
          <p:cNvSpPr txBox="1"/>
          <p:nvPr/>
        </p:nvSpPr>
        <p:spPr>
          <a:xfrm>
            <a:off x="7667624" y="4191468"/>
            <a:ext cx="3957639" cy="1996252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得到输出：</a:t>
            </a:r>
            <a:endParaRPr lang="en-US" altLang="zh-CN" sz="1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：空间坐标：表示心脏在三维空间中的坐标点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：强度值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：模型预测的 ​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6D 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运动向量，包含前向和后向位移：描述了心肌组织在连续时间步中的位移，用于追踪心肌的收缩和舒张运动</a:t>
            </a: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由模型预测，详见公式（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</p:txBody>
      </p: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ABC46B38-E221-47B8-B04C-EBA735E48C83}"/>
              </a:ext>
            </a:extLst>
          </p:cNvPr>
          <p:cNvCxnSpPr>
            <a:cxnSpLocks/>
            <a:stCxn id="4" idx="3"/>
            <a:endCxn id="70" idx="0"/>
          </p:cNvCxnSpPr>
          <p:nvPr/>
        </p:nvCxnSpPr>
        <p:spPr>
          <a:xfrm flipH="1">
            <a:off x="9646444" y="2791011"/>
            <a:ext cx="684009" cy="1400457"/>
          </a:xfrm>
          <a:prstGeom prst="bentConnector4">
            <a:avLst>
              <a:gd name="adj1" fmla="val -85641"/>
              <a:gd name="adj2" fmla="val 81633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图片 86">
            <a:extLst>
              <a:ext uri="{FF2B5EF4-FFF2-40B4-BE49-F238E27FC236}">
                <a16:creationId xmlns:a16="http://schemas.microsoft.com/office/drawing/2014/main" id="{DF321FF1-6FEB-428B-8711-D09D8F6B8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164" y="6244497"/>
            <a:ext cx="5627788" cy="51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79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4EFD5A-BECF-4810-BA51-3F7A474871DB}"/>
              </a:ext>
            </a:extLst>
          </p:cNvPr>
          <p:cNvSpPr txBox="1"/>
          <p:nvPr/>
        </p:nvSpPr>
        <p:spPr>
          <a:xfrm>
            <a:off x="361949" y="22383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563C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NeuralCMF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重建三维心脏，跟踪心肌运动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144527-B13B-4731-A209-79C9C6E667E0}"/>
              </a:ext>
            </a:extLst>
          </p:cNvPr>
          <p:cNvSpPr txBox="1"/>
          <p:nvPr/>
        </p:nvSpPr>
        <p:spPr>
          <a:xfrm>
            <a:off x="361948" y="83581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算法详解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训练细节算法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037039-A614-44E9-876E-0ADF6B480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48" y="1270462"/>
            <a:ext cx="5992855" cy="52598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2CC7FC6-921C-4791-95EA-C185DE88F2CF}"/>
              </a:ext>
            </a:extLst>
          </p:cNvPr>
          <p:cNvSpPr txBox="1"/>
          <p:nvPr/>
        </p:nvSpPr>
        <p:spPr>
          <a:xfrm>
            <a:off x="4152900" y="2909536"/>
            <a:ext cx="7410449" cy="30777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随机采样批量坐标点​：每次迭代从所有时空坐标中随机选择一批，用于高效训练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line4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745A46-1237-42B9-A354-78AF7CBD9002}"/>
              </a:ext>
            </a:extLst>
          </p:cNvPr>
          <p:cNvSpPr txBox="1"/>
          <p:nvPr/>
        </p:nvSpPr>
        <p:spPr>
          <a:xfrm>
            <a:off x="8506796" y="11883"/>
            <a:ext cx="3685204" cy="1444113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符号说明：</a:t>
            </a:r>
            <a:endParaRPr lang="en-US" altLang="zh-CN" sz="12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：空间坐标：表示心脏在三维空间中的坐标点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：强度值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：模型预测的 ​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6D 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运动向量，包含前向和后向位移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：前向或者后向位移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0F29ED8-28A3-4913-8978-0E6B5D22E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362" y="3181314"/>
            <a:ext cx="3291388" cy="24914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5E08E33-2037-406B-B118-42BC17523C3A}"/>
              </a:ext>
            </a:extLst>
          </p:cNvPr>
          <p:cNvSpPr txBox="1"/>
          <p:nvPr/>
        </p:nvSpPr>
        <p:spPr>
          <a:xfrm>
            <a:off x="4538663" y="3152001"/>
            <a:ext cx="2933699" cy="30777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预测强度值和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6D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运动向量：公式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3F914E3-6A63-4D05-BC9A-B5BFD8D37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7293" y="3414288"/>
            <a:ext cx="2821784" cy="51603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57F3D77-C83A-48F4-936E-16C614FE4C19}"/>
              </a:ext>
            </a:extLst>
          </p:cNvPr>
          <p:cNvSpPr txBox="1"/>
          <p:nvPr/>
        </p:nvSpPr>
        <p:spPr>
          <a:xfrm>
            <a:off x="5102643" y="3435963"/>
            <a:ext cx="3621880" cy="30777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计算该点的前帧坐标和后帧坐标：公式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41F3AE-A598-46A0-B3B5-2B49D208CB45}"/>
              </a:ext>
            </a:extLst>
          </p:cNvPr>
          <p:cNvSpPr txBox="1"/>
          <p:nvPr/>
        </p:nvSpPr>
        <p:spPr>
          <a:xfrm>
            <a:off x="5726530" y="3900374"/>
            <a:ext cx="4431882" cy="30777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计算该点的前帧和后帧的强度和运动向量：公式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F6E1E77-9CCA-4379-8B43-47465B77F2BD}"/>
              </a:ext>
            </a:extLst>
          </p:cNvPr>
          <p:cNvSpPr txBox="1"/>
          <p:nvPr/>
        </p:nvSpPr>
        <p:spPr>
          <a:xfrm>
            <a:off x="2765823" y="4208151"/>
            <a:ext cx="2511027" cy="30777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对于一个周期中的每一帧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F3E07DB-A0D0-48B5-854C-98164454E22A}"/>
              </a:ext>
            </a:extLst>
          </p:cNvPr>
          <p:cNvSpPr txBox="1"/>
          <p:nvPr/>
        </p:nvSpPr>
        <p:spPr>
          <a:xfrm>
            <a:off x="5806303" y="4577529"/>
            <a:ext cx="4642622" cy="30777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计算该点的前 </a:t>
            </a:r>
            <a:r>
              <a:rPr lang="en-US" altLang="zh-CN" sz="14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帧坐标和后 </a:t>
            </a:r>
            <a:r>
              <a:rPr lang="en-US" altLang="zh-CN" sz="14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帧的强度和运动向量：公式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AEEC21-F8C0-443E-AA8C-9CBCC8C72DD7}"/>
              </a:ext>
            </a:extLst>
          </p:cNvPr>
          <p:cNvSpPr txBox="1"/>
          <p:nvPr/>
        </p:nvSpPr>
        <p:spPr>
          <a:xfrm>
            <a:off x="5397918" y="4983124"/>
            <a:ext cx="3621880" cy="30777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计算该点的前 </a:t>
            </a:r>
            <a:r>
              <a:rPr lang="en-US" altLang="zh-CN" sz="14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帧坐标和后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帧坐标：公式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0EEE939-8FB6-40C8-B4CE-45FE7027DA6A}"/>
              </a:ext>
            </a:extLst>
          </p:cNvPr>
          <p:cNvSpPr txBox="1"/>
          <p:nvPr/>
        </p:nvSpPr>
        <p:spPr>
          <a:xfrm>
            <a:off x="5661421" y="5756705"/>
            <a:ext cx="4292203" cy="52322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计算损失，找到使损失最小的参数：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高损失区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(θ1,θ2) →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梯度下降路径 → 最低点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θ*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052B1CF-5937-4EA8-84A8-7CA34280B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7196" y="1446568"/>
            <a:ext cx="3685204" cy="14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9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4EFD5A-BECF-4810-BA51-3F7A474871DB}"/>
              </a:ext>
            </a:extLst>
          </p:cNvPr>
          <p:cNvSpPr txBox="1"/>
          <p:nvPr/>
        </p:nvSpPr>
        <p:spPr>
          <a:xfrm>
            <a:off x="361949" y="22383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563C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NeuralCMF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重建三维心脏，跟踪心肌运动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144527-B13B-4731-A209-79C9C6E667E0}"/>
              </a:ext>
            </a:extLst>
          </p:cNvPr>
          <p:cNvSpPr txBox="1"/>
          <p:nvPr/>
        </p:nvSpPr>
        <p:spPr>
          <a:xfrm>
            <a:off x="361948" y="83581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算法详解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物理约束监督机制（损失函数）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137325-B076-419E-9D03-642EA64965B0}"/>
              </a:ext>
            </a:extLst>
          </p:cNvPr>
          <p:cNvSpPr txBox="1"/>
          <p:nvPr/>
        </p:nvSpPr>
        <p:spPr>
          <a:xfrm>
            <a:off x="361948" y="1170564"/>
            <a:ext cx="9567863" cy="5412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自监督函数的设计：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 物理成像损失（7）：通过输入超声图像本身监督3D心脏结构的重建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（1）实现方式：3D超声输入：直接比较网络输出的体素强度 O(x,y,z,t) 与真实3D超声数据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（2）​2D多视图输入：引入虚拟切片算子，将网络生成的3D体素投影为2D图像，与输入多视图2D图像匹配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（3）利用输入图像自身作为监督信号，无需额外标注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 物理运动一致性损失：约束相邻帧之间运动轨迹的连续性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（1）坐标位移一致性：公式（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）后半截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（2）强度一致性：公式（9）的前半截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（3）利用心肌运动的时空连续性，通过相邻帧的几何与强度一致性生成监督信号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 物理循环一致性损失：保证完整心动周期内运动的闭合性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（1）强度循环约束：公式（10）前半截，特定的结束点与开始应该一样，相当于一个周期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（2）运动累积归零：公式（10）后半截，一个周期运动位移为0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（3）利用心脏运动的周期性，通过周期内总位移归零实现闭环约束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 正则化损失：避免运动预测中的非物理突变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（1）前向/后向运动向量平滑性约束（前一帧和后一帧位移都不能太大）：公式（11）后两项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（2）运动向量幅度限制（前一帧和后一帧位移的和不能太大）：公式（11）第一项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3F78C3-3C9C-46DF-8086-FFD69D005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737" y="1353703"/>
            <a:ext cx="3614738" cy="895616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2871FE9-B8AE-41E8-9014-A186AE97A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951" y="2990589"/>
            <a:ext cx="3538537" cy="62740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D5F4E01-59FB-4F88-9A66-4CBE12629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214" y="2751404"/>
            <a:ext cx="3652838" cy="1107763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C175AA0-2048-423F-98DA-226FBD01B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0912" y="4331693"/>
            <a:ext cx="3838575" cy="1155086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99D63B0-D497-4BF5-B0A1-3DFF657929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7568" y="5729427"/>
            <a:ext cx="4005262" cy="974849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A598EB3-7F08-424F-A97E-7455D16679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4007" y="200252"/>
            <a:ext cx="6241255" cy="97402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6193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4EFD5A-BECF-4810-BA51-3F7A474871DB}"/>
              </a:ext>
            </a:extLst>
          </p:cNvPr>
          <p:cNvSpPr txBox="1"/>
          <p:nvPr/>
        </p:nvSpPr>
        <p:spPr>
          <a:xfrm>
            <a:off x="361949" y="22383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563C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NeuralCMF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重建三维心脏，跟踪心肌运动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144527-B13B-4731-A209-79C9C6E667E0}"/>
              </a:ext>
            </a:extLst>
          </p:cNvPr>
          <p:cNvSpPr txBox="1"/>
          <p:nvPr/>
        </p:nvSpPr>
        <p:spPr>
          <a:xfrm>
            <a:off x="361948" y="83581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算法详解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损失函数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6E3CC3-16E6-41FE-8B0C-E9BAF783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837" y="1205150"/>
            <a:ext cx="7934325" cy="12382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115E745-5609-48CE-8873-50D3E88AA55C}"/>
              </a:ext>
            </a:extLst>
          </p:cNvPr>
          <p:cNvSpPr txBox="1"/>
          <p:nvPr/>
        </p:nvSpPr>
        <p:spPr>
          <a:xfrm>
            <a:off x="2290761" y="2472752"/>
            <a:ext cx="7610475" cy="1165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优化器：使用 FusedAdam 优化器（融合CUDA内核的Adam变体），学习率初始为0.0001，按余弦退火调整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Adam：动量法、自适应学习率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余弦退火是一种​周期性调整学习率的策略，模拟金属退火过程：学习率从初始值缓慢下降至接近零，再突然回升（可选重启），帮助模型跳出局部极小值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F9F20C-A1E5-43A4-8468-0EB896A07940}"/>
              </a:ext>
            </a:extLst>
          </p:cNvPr>
          <p:cNvSpPr txBox="1"/>
          <p:nvPr/>
        </p:nvSpPr>
        <p:spPr>
          <a:xfrm>
            <a:off x="361947" y="4332367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算法详解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数据集和实验结果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744357-1548-4F86-B9EB-9415AA7164B6}"/>
              </a:ext>
            </a:extLst>
          </p:cNvPr>
          <p:cNvSpPr txBox="1"/>
          <p:nvPr/>
        </p:nvSpPr>
        <p:spPr>
          <a:xfrm>
            <a:off x="2350290" y="4793223"/>
            <a:ext cx="7491416" cy="1719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STRAUS数据集: 8例3D超声序列（健康/缺血/心肌病），含LV运动真值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自建数据集：3DE和2DE，分别使用3D和2D超声探头采集的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STRAUS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数据集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NeuralCMF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MTE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2.55mm vs. 3.72mm/4.41mm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DICE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0.82 vs. 0.74/0.71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）显著领先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3DE/2DE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数据集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LV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区域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DICE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达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0.77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3DE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）和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0.75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2DE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），支持多心脏区域（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LA/RA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）追踪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疾病分类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CHD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识别准确率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90%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），远超对比方法（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75%/72%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B0D4402-6C6E-42D7-AB01-F36B388E4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243" y="3662363"/>
            <a:ext cx="6767514" cy="58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2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4EFD5A-BECF-4810-BA51-3F7A474871DB}"/>
              </a:ext>
            </a:extLst>
          </p:cNvPr>
          <p:cNvSpPr txBox="1"/>
          <p:nvPr/>
        </p:nvSpPr>
        <p:spPr>
          <a:xfrm>
            <a:off x="361949" y="22383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563C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NeuralCMF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重建三维心脏，跟踪心肌运动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144527-B13B-4731-A209-79C9C6E667E0}"/>
              </a:ext>
            </a:extLst>
          </p:cNvPr>
          <p:cNvSpPr txBox="1"/>
          <p:nvPr/>
        </p:nvSpPr>
        <p:spPr>
          <a:xfrm>
            <a:off x="361948" y="83581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结果展示</a:t>
            </a:r>
          </a:p>
        </p:txBody>
      </p:sp>
      <p:pic>
        <p:nvPicPr>
          <p:cNvPr id="6" name="Screen Recording 2025-03-27 135433">
            <a:hlinkClick r:id="" action="ppaction://media"/>
            <a:extLst>
              <a:ext uri="{FF2B5EF4-FFF2-40B4-BE49-F238E27FC236}">
                <a16:creationId xmlns:a16="http://schemas.microsoft.com/office/drawing/2014/main" id="{0354BB1F-332B-4E51-9912-6EFDD63273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72955" y="1447798"/>
            <a:ext cx="7046090" cy="489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9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572CEBAC-9769-4A81-8EBE-E9299ECF12F6}"/>
              </a:ext>
            </a:extLst>
          </p:cNvPr>
          <p:cNvSpPr txBox="1">
            <a:spLocks/>
          </p:cNvSpPr>
          <p:nvPr/>
        </p:nvSpPr>
        <p:spPr>
          <a:xfrm>
            <a:off x="1033463" y="3553242"/>
            <a:ext cx="10515600" cy="2563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b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4EFD5A-BECF-4810-BA51-3F7A474871DB}"/>
              </a:ext>
            </a:extLst>
          </p:cNvPr>
          <p:cNvSpPr txBox="1"/>
          <p:nvPr/>
        </p:nvSpPr>
        <p:spPr>
          <a:xfrm>
            <a:off x="361949" y="223838"/>
            <a:ext cx="903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3"/>
              </a:rPr>
              <a:t>CardiacField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VS </a:t>
            </a:r>
            <a:r>
              <a:rPr lang="en-US" altLang="zh-CN" dirty="0">
                <a:solidFill>
                  <a:srgbClr val="0563C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NeuralCMF </a:t>
            </a:r>
            <a:r>
              <a:rPr lang="en-US" altLang="zh-CN" b="1" i="0" dirty="0">
                <a:solidFill>
                  <a:srgbClr val="CCCCCC"/>
                </a:solidFill>
                <a:effectLst/>
                <a:latin typeface="-apple-system"/>
              </a:rPr>
              <a:t> </a:t>
            </a:r>
          </a:p>
          <a:p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1C04E3-A863-433F-A85D-C43BC241EF7B}"/>
              </a:ext>
            </a:extLst>
          </p:cNvPr>
          <p:cNvSpPr txBox="1"/>
          <p:nvPr/>
        </p:nvSpPr>
        <p:spPr>
          <a:xfrm>
            <a:off x="550069" y="745576"/>
            <a:ext cx="11091862" cy="8882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NeuralCMF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更侧重于动态心肌运动分析，适合需要高精度运动追踪的研究场景（如心脏病机制研究）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​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CardiacField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更注重快速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重建与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EF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计算，适合临床大规模筛查和非专业人员使用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​技术联系：两者均基于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INR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和自监督学习，但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NeuralCMF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CardiacField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的静态重建基础上扩展了时间维度和运动估计模块，体现了从结构到功能的递进创新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5CEE14D-C8F4-4446-B600-879A324DBD74}"/>
              </a:ext>
            </a:extLst>
          </p:cNvPr>
          <p:cNvSpPr txBox="1"/>
          <p:nvPr/>
        </p:nvSpPr>
        <p:spPr>
          <a:xfrm>
            <a:off x="4214812" y="3644281"/>
            <a:ext cx="1423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3"/>
              </a:rPr>
              <a:t>CardiacField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D4655A-0757-49EF-A194-A8A45843B324}"/>
              </a:ext>
            </a:extLst>
          </p:cNvPr>
          <p:cNvSpPr txBox="1"/>
          <p:nvPr/>
        </p:nvSpPr>
        <p:spPr>
          <a:xfrm>
            <a:off x="6630762" y="3644281"/>
            <a:ext cx="1303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563C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NeuralCMF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642C67-4D54-4841-85F9-D0B324DBD218}"/>
              </a:ext>
            </a:extLst>
          </p:cNvPr>
          <p:cNvSpPr/>
          <p:nvPr/>
        </p:nvSpPr>
        <p:spPr>
          <a:xfrm>
            <a:off x="5561238" y="3347161"/>
            <a:ext cx="10695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33D7AF7-304B-4CBD-9080-CEE74EA9D66A}"/>
              </a:ext>
            </a:extLst>
          </p:cNvPr>
          <p:cNvSpPr/>
          <p:nvPr/>
        </p:nvSpPr>
        <p:spPr>
          <a:xfrm>
            <a:off x="3162301" y="1888369"/>
            <a:ext cx="1538288" cy="5048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从多视角</a:t>
            </a:r>
            <a:r>
              <a:rPr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2D</a:t>
            </a:r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超声图像重建静态</a:t>
            </a:r>
            <a:r>
              <a:rPr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心脏结构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00667DC-9425-4EAD-9103-149846BAD932}"/>
              </a:ext>
            </a:extLst>
          </p:cNvPr>
          <p:cNvSpPr/>
          <p:nvPr/>
        </p:nvSpPr>
        <p:spPr>
          <a:xfrm>
            <a:off x="1347788" y="2586203"/>
            <a:ext cx="1538288" cy="5048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主要关注</a:t>
            </a:r>
            <a:endParaRPr lang="en-US" altLang="zh-CN" sz="11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单时间点的</a:t>
            </a:r>
            <a:r>
              <a:rPr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结构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17E6E97-F002-40BE-A7B1-0D4C9FEE072D}"/>
              </a:ext>
            </a:extLst>
          </p:cNvPr>
          <p:cNvSpPr/>
          <p:nvPr/>
        </p:nvSpPr>
        <p:spPr>
          <a:xfrm>
            <a:off x="642937" y="3566375"/>
            <a:ext cx="1538288" cy="5048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坐标 → 强度值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322CF6A-CBE2-44B1-9A0A-9832B4030AA9}"/>
              </a:ext>
            </a:extLst>
          </p:cNvPr>
          <p:cNvSpPr/>
          <p:nvPr/>
        </p:nvSpPr>
        <p:spPr>
          <a:xfrm>
            <a:off x="1347788" y="4533037"/>
            <a:ext cx="1538288" cy="5048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MLP</a:t>
            </a:r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结合</a:t>
            </a:r>
            <a:endParaRPr lang="en-US" altLang="zh-CN" sz="11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多分辨率哈希表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D26CE74-0082-4846-A914-AE4AD2AC5312}"/>
              </a:ext>
            </a:extLst>
          </p:cNvPr>
          <p:cNvSpPr/>
          <p:nvPr/>
        </p:nvSpPr>
        <p:spPr>
          <a:xfrm>
            <a:off x="3162301" y="5261490"/>
            <a:ext cx="1538288" cy="5048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快速心脏功能筛查</a:t>
            </a:r>
            <a:endParaRPr lang="en-US" altLang="zh-CN" sz="11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非专业医疗人员使用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07B6E5C-8896-4E7C-8C15-3962E74D8420}"/>
              </a:ext>
            </a:extLst>
          </p:cNvPr>
          <p:cNvSpPr/>
          <p:nvPr/>
        </p:nvSpPr>
        <p:spPr>
          <a:xfrm>
            <a:off x="7491413" y="1868953"/>
            <a:ext cx="1538288" cy="5048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连续追踪</a:t>
            </a:r>
            <a:endParaRPr lang="en-US" altLang="zh-CN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三维心肌运动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1E52EE3-8ADC-41B1-89E1-68C23DFA78FD}"/>
              </a:ext>
            </a:extLst>
          </p:cNvPr>
          <p:cNvSpPr/>
          <p:nvPr/>
        </p:nvSpPr>
        <p:spPr>
          <a:xfrm>
            <a:off x="9396412" y="2586202"/>
            <a:ext cx="1538288" cy="5048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通过动态流网络捕捉心肌随时间的形变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0E8B378A-9798-4D65-AE0F-962F71C56A2A}"/>
              </a:ext>
            </a:extLst>
          </p:cNvPr>
          <p:cNvSpPr/>
          <p:nvPr/>
        </p:nvSpPr>
        <p:spPr>
          <a:xfrm>
            <a:off x="10010775" y="3573190"/>
            <a:ext cx="1538288" cy="5048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时空坐标 → </a:t>
            </a:r>
            <a:endParaRPr lang="en-US" altLang="zh-CN" sz="11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强度值 </a:t>
            </a:r>
            <a:r>
              <a:rPr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+ 6D</a:t>
            </a:r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运动向量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D99A2DC7-6354-4EED-9FC9-618AA80B827E}"/>
              </a:ext>
            </a:extLst>
          </p:cNvPr>
          <p:cNvSpPr/>
          <p:nvPr/>
        </p:nvSpPr>
        <p:spPr>
          <a:xfrm>
            <a:off x="9396412" y="4582735"/>
            <a:ext cx="1538288" cy="5048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静态流</a:t>
            </a:r>
            <a:r>
              <a:rPr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动态流</a:t>
            </a:r>
            <a:endParaRPr lang="en-US" altLang="zh-CN" sz="11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SIREN</a:t>
            </a:r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网络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E6A9749-609B-4749-9668-A3FC83DE7E37}"/>
              </a:ext>
            </a:extLst>
          </p:cNvPr>
          <p:cNvSpPr/>
          <p:nvPr/>
        </p:nvSpPr>
        <p:spPr>
          <a:xfrm>
            <a:off x="7491413" y="5261489"/>
            <a:ext cx="1538288" cy="5048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心肌运动异常检测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920A189-A4B8-440F-9517-7767EDC3D202}"/>
              </a:ext>
            </a:extLst>
          </p:cNvPr>
          <p:cNvSpPr/>
          <p:nvPr/>
        </p:nvSpPr>
        <p:spPr>
          <a:xfrm>
            <a:off x="3162301" y="2872094"/>
            <a:ext cx="1538288" cy="5048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高效</a:t>
            </a:r>
            <a:r>
              <a:rPr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重建（</a:t>
            </a:r>
            <a:r>
              <a:rPr lang="en-US" altLang="zh-CN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&lt;2</a:t>
            </a:r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分钟）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8921E84C-CCFE-4A13-B886-699623DD0800}"/>
              </a:ext>
            </a:extLst>
          </p:cNvPr>
          <p:cNvSpPr/>
          <p:nvPr/>
        </p:nvSpPr>
        <p:spPr>
          <a:xfrm>
            <a:off x="3162301" y="4280624"/>
            <a:ext cx="1538288" cy="5048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动态功能分析有限（仅单周期重建）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FA1DB4DF-F1E7-49C0-8977-368B108265DD}"/>
              </a:ext>
            </a:extLst>
          </p:cNvPr>
          <p:cNvSpPr/>
          <p:nvPr/>
        </p:nvSpPr>
        <p:spPr>
          <a:xfrm>
            <a:off x="7491413" y="2804657"/>
            <a:ext cx="1538288" cy="5048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支持多模态输入</a:t>
            </a:r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计算较为复杂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C5ABB97-6624-4FC6-AE48-9065695D14E4}"/>
              </a:ext>
            </a:extLst>
          </p:cNvPr>
          <p:cNvSpPr/>
          <p:nvPr/>
        </p:nvSpPr>
        <p:spPr>
          <a:xfrm>
            <a:off x="7491411" y="4249693"/>
            <a:ext cx="1538288" cy="5048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无需配对数据</a:t>
            </a:r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泛化性强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9071872-0B96-44DB-A848-8088129B7B56}"/>
              </a:ext>
            </a:extLst>
          </p:cNvPr>
          <p:cNvCxnSpPr>
            <a:stCxn id="14" idx="3"/>
            <a:endCxn id="10" idx="0"/>
          </p:cNvCxnSpPr>
          <p:nvPr/>
        </p:nvCxnSpPr>
        <p:spPr>
          <a:xfrm>
            <a:off x="4700589" y="2140782"/>
            <a:ext cx="226217" cy="150349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52B0C5B-C316-4E12-8891-136726BD1760}"/>
              </a:ext>
            </a:extLst>
          </p:cNvPr>
          <p:cNvCxnSpPr>
            <a:cxnSpLocks/>
            <a:stCxn id="24" idx="2"/>
            <a:endCxn id="10" idx="0"/>
          </p:cNvCxnSpPr>
          <p:nvPr/>
        </p:nvCxnSpPr>
        <p:spPr>
          <a:xfrm>
            <a:off x="3931445" y="3376919"/>
            <a:ext cx="995361" cy="26736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7909FB7-6560-43BC-B3E6-9F7E671627C4}"/>
              </a:ext>
            </a:extLst>
          </p:cNvPr>
          <p:cNvCxnSpPr>
            <a:cxnSpLocks/>
            <a:stCxn id="15" idx="2"/>
            <a:endCxn id="10" idx="1"/>
          </p:cNvCxnSpPr>
          <p:nvPr/>
        </p:nvCxnSpPr>
        <p:spPr>
          <a:xfrm>
            <a:off x="2116932" y="3091028"/>
            <a:ext cx="2097880" cy="73791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8EDD869-572E-47F6-9392-CB12085ADAA0}"/>
              </a:ext>
            </a:extLst>
          </p:cNvPr>
          <p:cNvCxnSpPr>
            <a:stCxn id="16" idx="3"/>
            <a:endCxn id="10" idx="1"/>
          </p:cNvCxnSpPr>
          <p:nvPr/>
        </p:nvCxnSpPr>
        <p:spPr>
          <a:xfrm>
            <a:off x="2181225" y="3818788"/>
            <a:ext cx="2033587" cy="1015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C2F60D5-A33E-4223-B510-26B2DEB1E809}"/>
              </a:ext>
            </a:extLst>
          </p:cNvPr>
          <p:cNvCxnSpPr>
            <a:cxnSpLocks/>
            <a:stCxn id="17" idx="0"/>
            <a:endCxn id="10" idx="1"/>
          </p:cNvCxnSpPr>
          <p:nvPr/>
        </p:nvCxnSpPr>
        <p:spPr>
          <a:xfrm flipV="1">
            <a:off x="2116932" y="3828947"/>
            <a:ext cx="2097880" cy="70409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3EACBCB-4A07-4C33-88A0-02C3D84EB01E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931445" y="4013613"/>
            <a:ext cx="995361" cy="26701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E6EA9A03-2E8A-4C24-A906-7E908C6ABEA2}"/>
              </a:ext>
            </a:extLst>
          </p:cNvPr>
          <p:cNvCxnSpPr>
            <a:stCxn id="18" idx="3"/>
            <a:endCxn id="10" idx="2"/>
          </p:cNvCxnSpPr>
          <p:nvPr/>
        </p:nvCxnSpPr>
        <p:spPr>
          <a:xfrm flipV="1">
            <a:off x="4700589" y="4013613"/>
            <a:ext cx="226217" cy="150029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0787D34-2210-4B27-8C91-0EA2915B432D}"/>
              </a:ext>
            </a:extLst>
          </p:cNvPr>
          <p:cNvCxnSpPr>
            <a:stCxn id="19" idx="1"/>
            <a:endCxn id="12" idx="0"/>
          </p:cNvCxnSpPr>
          <p:nvPr/>
        </p:nvCxnSpPr>
        <p:spPr>
          <a:xfrm flipH="1">
            <a:off x="7282544" y="2121366"/>
            <a:ext cx="208869" cy="1522915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FC682BF-349F-4027-B18A-B1BCB6076760}"/>
              </a:ext>
            </a:extLst>
          </p:cNvPr>
          <p:cNvCxnSpPr>
            <a:cxnSpLocks/>
            <a:stCxn id="26" idx="2"/>
            <a:endCxn id="12" idx="0"/>
          </p:cNvCxnSpPr>
          <p:nvPr/>
        </p:nvCxnSpPr>
        <p:spPr>
          <a:xfrm flipH="1">
            <a:off x="7282544" y="3309482"/>
            <a:ext cx="978013" cy="33479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2EBA6FC8-FA29-4229-AAD6-C2F7F48C16F0}"/>
              </a:ext>
            </a:extLst>
          </p:cNvPr>
          <p:cNvCxnSpPr>
            <a:cxnSpLocks/>
            <a:stCxn id="20" idx="2"/>
            <a:endCxn id="12" idx="3"/>
          </p:cNvCxnSpPr>
          <p:nvPr/>
        </p:nvCxnSpPr>
        <p:spPr>
          <a:xfrm flipH="1">
            <a:off x="7934325" y="3091027"/>
            <a:ext cx="2231231" cy="737920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8FDA3C9-7EB8-4CA0-850F-141EB4560DAE}"/>
              </a:ext>
            </a:extLst>
          </p:cNvPr>
          <p:cNvCxnSpPr>
            <a:stCxn id="21" idx="1"/>
            <a:endCxn id="12" idx="3"/>
          </p:cNvCxnSpPr>
          <p:nvPr/>
        </p:nvCxnSpPr>
        <p:spPr>
          <a:xfrm flipH="1">
            <a:off x="7934325" y="3825603"/>
            <a:ext cx="2076450" cy="3344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202B3887-8F2D-4A60-8324-B5A9CCF32F5F}"/>
              </a:ext>
            </a:extLst>
          </p:cNvPr>
          <p:cNvCxnSpPr>
            <a:stCxn id="22" idx="0"/>
            <a:endCxn id="12" idx="3"/>
          </p:cNvCxnSpPr>
          <p:nvPr/>
        </p:nvCxnSpPr>
        <p:spPr>
          <a:xfrm flipH="1" flipV="1">
            <a:off x="7934325" y="3828947"/>
            <a:ext cx="2231231" cy="753788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A0276773-FDF2-41F7-8D79-C73D6C90EDFA}"/>
              </a:ext>
            </a:extLst>
          </p:cNvPr>
          <p:cNvCxnSpPr>
            <a:stCxn id="27" idx="0"/>
            <a:endCxn id="12" idx="2"/>
          </p:cNvCxnSpPr>
          <p:nvPr/>
        </p:nvCxnSpPr>
        <p:spPr>
          <a:xfrm flipH="1" flipV="1">
            <a:off x="7282544" y="4013613"/>
            <a:ext cx="978011" cy="236080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388A3943-7D7F-41B5-969B-D84D89B10958}"/>
              </a:ext>
            </a:extLst>
          </p:cNvPr>
          <p:cNvCxnSpPr>
            <a:stCxn id="23" idx="1"/>
            <a:endCxn id="12" idx="2"/>
          </p:cNvCxnSpPr>
          <p:nvPr/>
        </p:nvCxnSpPr>
        <p:spPr>
          <a:xfrm flipH="1" flipV="1">
            <a:off x="7282544" y="4013613"/>
            <a:ext cx="208869" cy="150028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56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A797B3-9DFA-43F3-B05E-072B18218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1437"/>
            <a:ext cx="10515600" cy="369569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2"/>
              </a:rPr>
              <a:t>CardiacField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使用二维超声探头通过隐式神经表示（</a:t>
            </a:r>
            <a:r>
              <a:rPr lang="en-US" altLang="zh-CN" sz="3200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INR</a:t>
            </a:r>
            <a:r>
              <a:rPr lang="zh-CN" altLang="en-US" sz="3200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）网络重建三维心脏（</a:t>
            </a:r>
            <a:r>
              <a:rPr lang="en-US" altLang="zh-CN" sz="3200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2024.08</a:t>
            </a:r>
            <a:r>
              <a:rPr lang="zh-CN" altLang="en-US" sz="3200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br>
              <a:rPr lang="en-US" altLang="zh-CN" sz="3200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00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欧洲心血管类期刊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ESC</a:t>
            </a:r>
            <a:br>
              <a:rPr lang="en-US" altLang="zh-CN" sz="3200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3"/>
              </a:rPr>
              <a:t>NeuralCMF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重建三维心脏，跟踪心肌运动（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2024.06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b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CCF-B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期刊：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TMI</a:t>
            </a:r>
            <a:br>
              <a:rPr lang="en-US" altLang="zh-CN" sz="3200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br>
              <a:rPr lang="en-US" altLang="zh-CN" sz="3200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72CEBAC-9769-4A81-8EBE-E9299ECF12F6}"/>
              </a:ext>
            </a:extLst>
          </p:cNvPr>
          <p:cNvSpPr txBox="1">
            <a:spLocks/>
          </p:cNvSpPr>
          <p:nvPr/>
        </p:nvSpPr>
        <p:spPr>
          <a:xfrm>
            <a:off x="838200" y="3189287"/>
            <a:ext cx="10515600" cy="2563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b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F5D67CA0-DC66-43C0-958F-1446D8B83BB8}"/>
              </a:ext>
            </a:extLst>
          </p:cNvPr>
          <p:cNvSpPr txBox="1">
            <a:spLocks/>
          </p:cNvSpPr>
          <p:nvPr/>
        </p:nvSpPr>
        <p:spPr>
          <a:xfrm>
            <a:off x="838200" y="3584576"/>
            <a:ext cx="10515600" cy="2478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南京大学  复旦大学附属中山医院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亚利桑那大学</a:t>
            </a:r>
            <a:b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</a:br>
            <a:b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</a:b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107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4EFD5A-BECF-4810-BA51-3F7A474871DB}"/>
              </a:ext>
            </a:extLst>
          </p:cNvPr>
          <p:cNvSpPr txBox="1"/>
          <p:nvPr/>
        </p:nvSpPr>
        <p:spPr>
          <a:xfrm>
            <a:off x="361949" y="22383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总结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674704-2C4F-4E4D-9F60-3E2EA1660764}"/>
              </a:ext>
            </a:extLst>
          </p:cNvPr>
          <p:cNvSpPr txBox="1"/>
          <p:nvPr/>
        </p:nvSpPr>
        <p:spPr>
          <a:xfrm>
            <a:off x="1981200" y="730810"/>
            <a:ext cx="8229600" cy="7842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通过</a:t>
            </a:r>
            <a:r>
              <a:rPr lang="en-US" altLang="zh-CN" sz="16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CardiacField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模型，可以通过体外环扫的方式实现全视角的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2D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超声图像的三维重建</a:t>
            </a:r>
            <a:endParaRPr lang="en-US" altLang="zh-CN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通过</a:t>
            </a:r>
            <a:r>
              <a:rPr lang="en-US" altLang="zh-CN" sz="16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NeuralCMF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模型，可以实现心肌运动的追踪，这对于发现心血管疾病至关重要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4ED927-1746-4622-BB10-876BE86E4A5A}"/>
              </a:ext>
            </a:extLst>
          </p:cNvPr>
          <p:cNvSpPr txBox="1"/>
          <p:nvPr/>
        </p:nvSpPr>
        <p:spPr>
          <a:xfrm>
            <a:off x="1050131" y="1811898"/>
            <a:ext cx="10091738" cy="1165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基于二维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超心脏图片的三维重现已可以通过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CardiacField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模型实现，并且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超图片采集方式简单方便，非专业人士也可以进行采集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CardiacField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可以对心脏的射血分数进行预估计算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但是，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CardiacField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无法进行心脏瓣膜的三维重建，这是它的局限之处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对于心脏瓣膜的重建，可以考虑通过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NeuralCMF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模型进行心肌追踪，实时追踪每个四维位置，这样，便可以追踪到瓣膜的运动。进行相关的诊断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9252D5-EC75-4763-967F-00C4E287D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73" y="3273987"/>
            <a:ext cx="5014798" cy="3128963"/>
          </a:xfrm>
          <a:prstGeom prst="rect">
            <a:avLst/>
          </a:prstGeom>
        </p:spPr>
      </p:pic>
      <p:pic>
        <p:nvPicPr>
          <p:cNvPr id="7" name="Screen Recording 2025-03-27 135433">
            <a:hlinkClick r:id="" action="ppaction://media"/>
            <a:extLst>
              <a:ext uri="{FF2B5EF4-FFF2-40B4-BE49-F238E27FC236}">
                <a16:creationId xmlns:a16="http://schemas.microsoft.com/office/drawing/2014/main" id="{2D02E818-97B7-4A37-B1CE-5C354DAD35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90086" y="3136270"/>
            <a:ext cx="4851783" cy="336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3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35D77-3162-4AA3-954D-60FCD0E87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34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感谢老师和学姐的指导！</a:t>
            </a:r>
          </a:p>
        </p:txBody>
      </p:sp>
    </p:spTree>
    <p:extLst>
      <p:ext uri="{BB962C8B-B14F-4D97-AF65-F5344CB8AC3E}">
        <p14:creationId xmlns:p14="http://schemas.microsoft.com/office/powerpoint/2010/main" val="2509218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572CEBAC-9769-4A81-8EBE-E9299ECF12F6}"/>
              </a:ext>
            </a:extLst>
          </p:cNvPr>
          <p:cNvSpPr txBox="1">
            <a:spLocks/>
          </p:cNvSpPr>
          <p:nvPr/>
        </p:nvSpPr>
        <p:spPr>
          <a:xfrm>
            <a:off x="838200" y="3189287"/>
            <a:ext cx="10515600" cy="2563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b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4EFD5A-BECF-4810-BA51-3F7A474871DB}"/>
              </a:ext>
            </a:extLst>
          </p:cNvPr>
          <p:cNvSpPr txBox="1"/>
          <p:nvPr/>
        </p:nvSpPr>
        <p:spPr>
          <a:xfrm>
            <a:off x="361949" y="22383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3"/>
              </a:rPr>
              <a:t>CardiacField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使用二维超声探头通过隐式神经表示（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INR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）网络重建三维心脏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81C665-D1B7-4C38-844A-674475D698F9}"/>
              </a:ext>
            </a:extLst>
          </p:cNvPr>
          <p:cNvSpPr txBox="1"/>
          <p:nvPr/>
        </p:nvSpPr>
        <p:spPr>
          <a:xfrm>
            <a:off x="361948" y="83581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2DB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超图像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录像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重建的流程</a:t>
            </a: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70F98D06-0B0E-4D0F-8913-87742E833E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4976229"/>
              </p:ext>
            </p:extLst>
          </p:nvPr>
        </p:nvGraphicFramePr>
        <p:xfrm>
          <a:off x="0" y="1685925"/>
          <a:ext cx="5691190" cy="406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D0424176-75CD-4B40-A744-940157CA62D1}"/>
              </a:ext>
            </a:extLst>
          </p:cNvPr>
          <p:cNvSpPr txBox="1"/>
          <p:nvPr/>
        </p:nvSpPr>
        <p:spPr>
          <a:xfrm>
            <a:off x="2433637" y="1880779"/>
            <a:ext cx="8694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心尖环扫得到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超录像</a:t>
            </a:r>
            <a:endParaRPr lang="en-US" altLang="zh-CN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截取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200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帧，按照高质量、空间均匀覆盖、心脏周期同步的方式筛选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120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张高质量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超图片</a:t>
            </a:r>
          </a:p>
          <a:p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0779F0-5FD4-4FE8-8DFD-0565B2AE42C0}"/>
              </a:ext>
            </a:extLst>
          </p:cNvPr>
          <p:cNvSpPr txBox="1"/>
          <p:nvPr/>
        </p:nvSpPr>
        <p:spPr>
          <a:xfrm>
            <a:off x="3943350" y="3276054"/>
            <a:ext cx="8124825" cy="116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使用 </a:t>
            </a:r>
            <a:r>
              <a:rPr lang="en-US" altLang="zh-CN" sz="16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PlaneInVol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 初步估计每张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2D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图像再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空间中的变换矩阵，得到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json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文件（注意：</a:t>
            </a:r>
            <a:r>
              <a:rPr lang="en-US" altLang="zh-CN" sz="16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PlaneInVol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并未直接得到变换矩阵，但是得到了估计之后的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坐标，反推变换矩阵即可）</a:t>
            </a:r>
          </a:p>
          <a:p>
            <a:pPr>
              <a:lnSpc>
                <a:spcPct val="150000"/>
              </a:lnSpc>
            </a:pPr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14694F-1D24-4BBD-94C7-E97419614C95}"/>
              </a:ext>
            </a:extLst>
          </p:cNvPr>
          <p:cNvSpPr txBox="1"/>
          <p:nvPr/>
        </p:nvSpPr>
        <p:spPr>
          <a:xfrm>
            <a:off x="5507517" y="4321862"/>
            <a:ext cx="6304240" cy="231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在训练隐式神经表示（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INR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）网络的同时，优化变换矩阵以提高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重建精度（自监督学习，无需大量标注与数据）</a:t>
            </a:r>
            <a:endParaRPr lang="en-US" altLang="zh-CN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每一个患者都进行扫描，筛选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120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张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超图片，单独训练出一个模型，单独输出一个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.mat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6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nii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文件，展示即可</a:t>
            </a:r>
          </a:p>
          <a:p>
            <a:pPr>
              <a:lnSpc>
                <a:spcPct val="150000"/>
              </a:lnSpc>
            </a:pP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2765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4EFD5A-BECF-4810-BA51-3F7A474871DB}"/>
              </a:ext>
            </a:extLst>
          </p:cNvPr>
          <p:cNvSpPr txBox="1"/>
          <p:nvPr/>
        </p:nvSpPr>
        <p:spPr>
          <a:xfrm>
            <a:off x="361949" y="22383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3"/>
              </a:rPr>
              <a:t>CardiacField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使用二维超声探头通过隐式神经表示（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INR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）网络重建三维心脏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81C665-D1B7-4C38-844A-674475D698F9}"/>
              </a:ext>
            </a:extLst>
          </p:cNvPr>
          <p:cNvSpPr txBox="1"/>
          <p:nvPr/>
        </p:nvSpPr>
        <p:spPr>
          <a:xfrm>
            <a:off x="361948" y="83581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算法详解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56172B-447C-4346-9208-6DE6EBF1D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99" y="1657100"/>
            <a:ext cx="9067802" cy="429627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6553430-E7EC-4064-8861-74268D575D24}"/>
              </a:ext>
            </a:extLst>
          </p:cNvPr>
          <p:cNvSpPr/>
          <p:nvPr/>
        </p:nvSpPr>
        <p:spPr>
          <a:xfrm>
            <a:off x="1789220" y="1364712"/>
            <a:ext cx="533030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INR</a:t>
            </a: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隐式神经表示网络</a:t>
            </a: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架构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FA0EB-BE5D-4566-A387-0750F4F70035}"/>
              </a:ext>
            </a:extLst>
          </p:cNvPr>
          <p:cNvSpPr/>
          <p:nvPr/>
        </p:nvSpPr>
        <p:spPr>
          <a:xfrm>
            <a:off x="8852197" y="3512849"/>
            <a:ext cx="315823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重建优化流程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A1E84CD-4B80-40FE-8365-A8A74CF8EC95}"/>
              </a:ext>
            </a:extLst>
          </p:cNvPr>
          <p:cNvSpPr/>
          <p:nvPr/>
        </p:nvSpPr>
        <p:spPr>
          <a:xfrm>
            <a:off x="627016" y="5729794"/>
            <a:ext cx="224452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数据预处理</a:t>
            </a:r>
          </a:p>
        </p:txBody>
      </p:sp>
    </p:spTree>
    <p:extLst>
      <p:ext uri="{BB962C8B-B14F-4D97-AF65-F5344CB8AC3E}">
        <p14:creationId xmlns:p14="http://schemas.microsoft.com/office/powerpoint/2010/main" val="85952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572CEBAC-9769-4A81-8EBE-E9299ECF12F6}"/>
              </a:ext>
            </a:extLst>
          </p:cNvPr>
          <p:cNvSpPr txBox="1">
            <a:spLocks/>
          </p:cNvSpPr>
          <p:nvPr/>
        </p:nvSpPr>
        <p:spPr>
          <a:xfrm>
            <a:off x="838200" y="3189287"/>
            <a:ext cx="10515600" cy="2563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b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4EFD5A-BECF-4810-BA51-3F7A474871DB}"/>
              </a:ext>
            </a:extLst>
          </p:cNvPr>
          <p:cNvSpPr txBox="1"/>
          <p:nvPr/>
        </p:nvSpPr>
        <p:spPr>
          <a:xfrm>
            <a:off x="361949" y="22383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3"/>
              </a:rPr>
              <a:t>CardiacField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使用二维超声探头通过隐式神经表示（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INR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）网络重建三维心脏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81C665-D1B7-4C38-844A-674475D698F9}"/>
              </a:ext>
            </a:extLst>
          </p:cNvPr>
          <p:cNvSpPr txBox="1"/>
          <p:nvPr/>
        </p:nvSpPr>
        <p:spPr>
          <a:xfrm>
            <a:off x="361948" y="83581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数据预处理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心尖环扫（体外扫描）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D9CFE7-2E61-4190-8DAA-BF4F1FB30D3A}"/>
              </a:ext>
            </a:extLst>
          </p:cNvPr>
          <p:cNvSpPr txBox="1"/>
          <p:nvPr/>
        </p:nvSpPr>
        <p:spPr>
          <a:xfrm>
            <a:off x="1674019" y="1895892"/>
            <a:ext cx="8843962" cy="3369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操作者只需围绕心尖旋转探头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360°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，采集多视角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2D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图像（约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200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帧）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系统自动筛选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120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帧高质量图像用于重建</a:t>
            </a:r>
          </a:p>
          <a:p>
            <a:pPr marL="285750" lvl="1" indent="-285750">
              <a:lnSpc>
                <a:spcPct val="150000"/>
              </a:lnSpc>
              <a:buFontTx/>
              <a:buChar char="-"/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 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高质量：结构清晰、噪声低、无运动伪影</a:t>
            </a:r>
          </a:p>
          <a:p>
            <a:pPr marL="285750" lvl="1" indent="-285750">
              <a:lnSpc>
                <a:spcPct val="150000"/>
              </a:lnSpc>
              <a:buFontTx/>
              <a:buChar char="-"/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 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空间覆盖均匀：探头旋转角度间隔均匀（理想间隔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3°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），覆盖心脏全视角</a:t>
            </a:r>
          </a:p>
          <a:p>
            <a:pPr marL="285750" lvl="1" indent="-285750">
              <a:lnSpc>
                <a:spcPct val="150000"/>
              </a:lnSpc>
              <a:buFontTx/>
              <a:buChar char="-"/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 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心脏周期同步：基于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ECG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信号选择舒张末期（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ED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）和收缩末期（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ES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）的关键相位</a:t>
            </a:r>
          </a:p>
          <a:p>
            <a:pPr marL="285750" lvl="1" indent="-285750">
              <a:lnSpc>
                <a:spcPct val="150000"/>
              </a:lnSpc>
              <a:buFontTx/>
              <a:buChar char="-"/>
            </a:pP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评价指标：</a:t>
            </a:r>
          </a:p>
          <a:p>
            <a:pPr marL="285750" lvl="2" indent="-285750">
              <a:lnSpc>
                <a:spcPct val="150000"/>
              </a:lnSpc>
              <a:buFontTx/>
              <a:buChar char="-"/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 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结构清晰度：通过图像梯度幅值（如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Sobel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算子）量化边缘锐利度</a:t>
            </a:r>
          </a:p>
          <a:p>
            <a:pPr marL="285750" lvl="2" indent="-285750">
              <a:lnSpc>
                <a:spcPct val="150000"/>
              </a:lnSpc>
              <a:buFontTx/>
              <a:buChar char="-"/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 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信噪比（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SNR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）：计算心肌区域与背景噪声的强度对比</a:t>
            </a:r>
          </a:p>
          <a:p>
            <a:pPr marL="285750" lvl="2" indent="-285750">
              <a:lnSpc>
                <a:spcPct val="150000"/>
              </a:lnSpc>
              <a:buFontTx/>
              <a:buChar char="-"/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  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心脏结构完整性：使用轻量级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CNN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检测关键解剖结构（如左心室腔、室间隔）的可见性</a:t>
            </a:r>
          </a:p>
        </p:txBody>
      </p:sp>
    </p:spTree>
    <p:extLst>
      <p:ext uri="{BB962C8B-B14F-4D97-AF65-F5344CB8AC3E}">
        <p14:creationId xmlns:p14="http://schemas.microsoft.com/office/powerpoint/2010/main" val="114444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4EFD5A-BECF-4810-BA51-3F7A474871DB}"/>
              </a:ext>
            </a:extLst>
          </p:cNvPr>
          <p:cNvSpPr txBox="1"/>
          <p:nvPr/>
        </p:nvSpPr>
        <p:spPr>
          <a:xfrm>
            <a:off x="361949" y="22383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3"/>
              </a:rPr>
              <a:t>CardiacField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使用二维超声探头通过隐式神经表示（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INR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）网络重建三维心脏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81C665-D1B7-4C38-844A-674475D698F9}"/>
              </a:ext>
            </a:extLst>
          </p:cNvPr>
          <p:cNvSpPr txBox="1"/>
          <p:nvPr/>
        </p:nvSpPr>
        <p:spPr>
          <a:xfrm>
            <a:off x="361948" y="83581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算法详解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隐式神经表示网络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(INR)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架构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D213D7-1C9A-40CF-AB9D-FF30CDAB6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681" y="1404760"/>
            <a:ext cx="8602275" cy="25340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4760B7A-E57D-4197-AE3C-6F1897FE733D}"/>
              </a:ext>
            </a:extLst>
          </p:cNvPr>
          <p:cNvSpPr txBox="1"/>
          <p:nvPr/>
        </p:nvSpPr>
        <p:spPr>
          <a:xfrm>
            <a:off x="623888" y="3938764"/>
            <a:ext cx="11091862" cy="3106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输入：三维空间对应坐标 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输出：对应位置图像强度值 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O(X)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核心组件：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多层感知机</a:t>
            </a:r>
            <a:r>
              <a:rPr lang="en-US" altLang="zh-CN" sz="1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(MLP)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1200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拟合连续</a:t>
            </a:r>
            <a:r>
              <a:rPr lang="en-US" altLang="zh-CN" sz="1200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1200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心脏的隐式函数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，通过连续函数直接建模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空间，消除阶梯状伪影；隐式学习心脏的几何结构，网络能够捕捉多视角间的空间一致性，即使输入视角稀疏（仅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120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帧）也能生成完整模型；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MLP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参数仅通过多视角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2D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图像的</a:t>
            </a:r>
            <a:r>
              <a:rPr lang="zh-CN" altLang="en-US" sz="1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自监督信号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进行优化，</a:t>
            </a:r>
            <a:r>
              <a:rPr lang="zh-CN" altLang="en-US" sz="1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无需依赖昂贵的</a:t>
            </a:r>
            <a:r>
              <a:rPr lang="en-US" altLang="zh-CN" sz="1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1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标注数据</a:t>
            </a:r>
            <a:endParaRPr lang="en-US" altLang="zh-CN" sz="1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多重分辨率哈希表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：每个分辨率级别对应一个独立哈希桶，对于任意输入坐标，哈希表通过线性插值快速查询其在多分辨率层级中的特征向量，并将这些特征拼接后输入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MLP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，避免了传统方法中显式存储高分辨率体素网格的巨大内存开销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 fontAlgn="base">
              <a:lnSpc>
                <a:spcPct val="150000"/>
              </a:lnSpc>
            </a:pPr>
            <a:r>
              <a:rPr lang="zh-CN" altLang="en-US" sz="120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物理信息损失函数：</a:t>
            </a:r>
            <a:endParaRPr lang="en-US" altLang="zh-CN" sz="1200" i="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 algn="l" fontAlgn="base">
              <a:lnSpc>
                <a:spcPct val="150000"/>
              </a:lnSpc>
              <a:buFontTx/>
              <a:buChar char="-"/>
            </a:pPr>
            <a:r>
              <a:rPr lang="zh-CN" altLang="en-US" sz="1200" b="1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重建损失</a:t>
            </a:r>
            <a:r>
              <a:rPr lang="zh-CN" altLang="en-US" sz="1200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：最小化输入</a:t>
            </a:r>
            <a:r>
              <a:rPr lang="en-US" altLang="zh-CN" sz="1200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2D</a:t>
            </a:r>
            <a:r>
              <a:rPr lang="zh-CN" altLang="en-US" sz="1200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图像与网络渲染投影之间的差异</a:t>
            </a:r>
            <a:endParaRPr lang="en-US" altLang="zh-CN" sz="1200" b="0" i="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zh-CN" altLang="en-US" sz="1200" b="1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几何一致性约束</a:t>
            </a:r>
            <a:r>
              <a:rPr lang="zh-CN" altLang="en-US" sz="1200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：通过多视角图像间的空间连续性优化网络参数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904D1C3-F044-4BAA-B9CF-FCDC55438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4225" y="4582134"/>
            <a:ext cx="1228726" cy="22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95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4EFD5A-BECF-4810-BA51-3F7A474871DB}"/>
              </a:ext>
            </a:extLst>
          </p:cNvPr>
          <p:cNvSpPr txBox="1"/>
          <p:nvPr/>
        </p:nvSpPr>
        <p:spPr>
          <a:xfrm>
            <a:off x="361949" y="22383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3"/>
              </a:rPr>
              <a:t>CardiacField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使用二维超声探头通过隐式神经表示（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INR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）网络重建三维心脏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81C665-D1B7-4C38-844A-674475D698F9}"/>
              </a:ext>
            </a:extLst>
          </p:cNvPr>
          <p:cNvSpPr txBox="1"/>
          <p:nvPr/>
        </p:nvSpPr>
        <p:spPr>
          <a:xfrm>
            <a:off x="361948" y="83581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算法详解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哈希表与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MLP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协同作用流程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D213D7-1C9A-40CF-AB9D-FF30CDAB6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681" y="1404760"/>
            <a:ext cx="8602275" cy="2534004"/>
          </a:xfrm>
          <a:prstGeom prst="rect">
            <a:avLst/>
          </a:prstGeom>
        </p:spPr>
      </p:pic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796E4270-3206-4CE5-8078-57629B830D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688990"/>
              </p:ext>
            </p:extLst>
          </p:nvPr>
        </p:nvGraphicFramePr>
        <p:xfrm>
          <a:off x="3191319" y="3048000"/>
          <a:ext cx="5956998" cy="2824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矩形: 圆角 3">
            <a:extLst>
              <a:ext uri="{FF2B5EF4-FFF2-40B4-BE49-F238E27FC236}">
                <a16:creationId xmlns:a16="http://schemas.microsoft.com/office/drawing/2014/main" id="{E0E4EAAD-35F3-471C-BC44-51D904FAD242}"/>
              </a:ext>
            </a:extLst>
          </p:cNvPr>
          <p:cNvSpPr/>
          <p:nvPr/>
        </p:nvSpPr>
        <p:spPr>
          <a:xfrm>
            <a:off x="1383505" y="5405438"/>
            <a:ext cx="2619375" cy="9334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输入坐标被分解到多分辨率层级，哈希表返回各层级的特征向量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44CFB12-93CA-4816-8429-0C5E0AF08344}"/>
              </a:ext>
            </a:extLst>
          </p:cNvPr>
          <p:cNvSpPr/>
          <p:nvPr/>
        </p:nvSpPr>
        <p:spPr>
          <a:xfrm>
            <a:off x="4860130" y="5405438"/>
            <a:ext cx="2619375" cy="9334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所有层级的特征向量拼接后输入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MLP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，生成最终强度值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O(X)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FD0680A-81C3-46F2-BCE5-A6F6E889EFF8}"/>
              </a:ext>
            </a:extLst>
          </p:cNvPr>
          <p:cNvSpPr/>
          <p:nvPr/>
        </p:nvSpPr>
        <p:spPr>
          <a:xfrm>
            <a:off x="8336755" y="5405438"/>
            <a:ext cx="2619375" cy="9334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哈希表参数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特征值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MLP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参数联合优化，通过梯度下降更新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B8CF323-64E6-48E3-9D07-A9847BB759CB}"/>
              </a:ext>
            </a:extLst>
          </p:cNvPr>
          <p:cNvCxnSpPr>
            <a:endCxn id="4" idx="0"/>
          </p:cNvCxnSpPr>
          <p:nvPr/>
        </p:nvCxnSpPr>
        <p:spPr>
          <a:xfrm flipH="1">
            <a:off x="2693193" y="4929188"/>
            <a:ext cx="1273970" cy="47625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3C2C445-BA73-416D-9937-C8CA6AF5BE93}"/>
              </a:ext>
            </a:extLst>
          </p:cNvPr>
          <p:cNvCxnSpPr>
            <a:endCxn id="11" idx="0"/>
          </p:cNvCxnSpPr>
          <p:nvPr/>
        </p:nvCxnSpPr>
        <p:spPr>
          <a:xfrm>
            <a:off x="6169817" y="4910138"/>
            <a:ext cx="1" cy="4953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06EFA9F-2E28-4432-8769-1560171B1329}"/>
              </a:ext>
            </a:extLst>
          </p:cNvPr>
          <p:cNvCxnSpPr>
            <a:endCxn id="12" idx="0"/>
          </p:cNvCxnSpPr>
          <p:nvPr/>
        </p:nvCxnSpPr>
        <p:spPr>
          <a:xfrm>
            <a:off x="8336755" y="4929188"/>
            <a:ext cx="1309688" cy="47625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695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4EFD5A-BECF-4810-BA51-3F7A474871DB}"/>
              </a:ext>
            </a:extLst>
          </p:cNvPr>
          <p:cNvSpPr txBox="1"/>
          <p:nvPr/>
        </p:nvSpPr>
        <p:spPr>
          <a:xfrm>
            <a:off x="361949" y="22383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3"/>
              </a:rPr>
              <a:t>CardiacField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使用二维超声探头通过隐式神经表示（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INR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）网络重建三维心脏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81C665-D1B7-4C38-844A-674475D698F9}"/>
              </a:ext>
            </a:extLst>
          </p:cNvPr>
          <p:cNvSpPr txBox="1"/>
          <p:nvPr/>
        </p:nvSpPr>
        <p:spPr>
          <a:xfrm>
            <a:off x="361948" y="83581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算法详解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——3D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重建优化流程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A485BF-315C-4EA1-BFC5-60891A3B4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701" y="1309687"/>
            <a:ext cx="6954598" cy="317182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8B12F5B-00C7-4F2E-8C36-DE2EEA2F7549}"/>
              </a:ext>
            </a:extLst>
          </p:cNvPr>
          <p:cNvSpPr/>
          <p:nvPr/>
        </p:nvSpPr>
        <p:spPr>
          <a:xfrm>
            <a:off x="2562225" y="1243013"/>
            <a:ext cx="4652963" cy="1538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通过将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2DE 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探头绕心尖旋转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360°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来获取二维超声心动图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(2DE)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图像。然后同步多个心脏视图，并根据同时记录的心电图选择舒张末期和收缩末期的图像</a:t>
            </a:r>
          </a:p>
        </p:txBody>
      </p: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13337820-FC71-4070-BA6E-E6AF4ED0D651}"/>
              </a:ext>
            </a:extLst>
          </p:cNvPr>
          <p:cNvCxnSpPr>
            <a:endCxn id="10" idx="1"/>
          </p:cNvCxnSpPr>
          <p:nvPr/>
        </p:nvCxnSpPr>
        <p:spPr>
          <a:xfrm rot="16200000" flipV="1">
            <a:off x="1729642" y="2844741"/>
            <a:ext cx="1721643" cy="56476"/>
          </a:xfrm>
          <a:prstGeom prst="curvedConnector4">
            <a:avLst>
              <a:gd name="adj1" fmla="val -13278"/>
              <a:gd name="adj2" fmla="val 2587671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72370EA5-2A28-486E-9E39-B004CAAA6214}"/>
              </a:ext>
            </a:extLst>
          </p:cNvPr>
          <p:cNvSpPr/>
          <p:nvPr/>
        </p:nvSpPr>
        <p:spPr>
          <a:xfrm>
            <a:off x="2618701" y="3062288"/>
            <a:ext cx="4501237" cy="14192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3249C32-D6E2-401E-B2F5-EBBEE4A103E1}"/>
              </a:ext>
            </a:extLst>
          </p:cNvPr>
          <p:cNvSpPr txBox="1"/>
          <p:nvPr/>
        </p:nvSpPr>
        <p:spPr>
          <a:xfrm>
            <a:off x="697706" y="4907781"/>
            <a:ext cx="11091862" cy="1169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初始位置参数估计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：使用传统方法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PlanelnVol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初步估计每帧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2D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图像在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空间中的位置参数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包括旋转矩阵和平移向量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联合优化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输入：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120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帧筛选后的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2D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图像及其初始位置参数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优化目标：同时优化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MLP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网络参数和位置参数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FB0C1BF-09E2-4DB6-A15E-B4D61ACD0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074" y="5548313"/>
            <a:ext cx="2800352" cy="386120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9EDD3F88-0662-4760-B66B-34D0E60CFF47}"/>
              </a:ext>
            </a:extLst>
          </p:cNvPr>
          <p:cNvSpPr/>
          <p:nvPr/>
        </p:nvSpPr>
        <p:spPr>
          <a:xfrm>
            <a:off x="8039100" y="5474387"/>
            <a:ext cx="2366963" cy="36221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损失函数：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为第</a:t>
            </a:r>
            <a:r>
              <a:rPr lang="en-US" altLang="zh-CN" sz="1200" dirty="0" err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帧图像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89CA81F-02D6-4A98-8E83-84B8097CD52F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7591426" y="5655493"/>
            <a:ext cx="447674" cy="858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6C9B4C18-08E3-44BE-B3C9-CD0609EA5D25}"/>
              </a:ext>
            </a:extLst>
          </p:cNvPr>
          <p:cNvCxnSpPr>
            <a:cxnSpLocks/>
            <a:stCxn id="23" idx="0"/>
            <a:endCxn id="7" idx="3"/>
          </p:cNvCxnSpPr>
          <p:nvPr/>
        </p:nvCxnSpPr>
        <p:spPr>
          <a:xfrm rot="5400000" flipH="1" flipV="1">
            <a:off x="6555918" y="2530933"/>
            <a:ext cx="2652713" cy="3382049"/>
          </a:xfrm>
          <a:prstGeom prst="curvedConnector4">
            <a:avLst>
              <a:gd name="adj1" fmla="val 7361"/>
              <a:gd name="adj2" fmla="val 106759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040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4EFD5A-BECF-4810-BA51-3F7A474871DB}"/>
              </a:ext>
            </a:extLst>
          </p:cNvPr>
          <p:cNvSpPr txBox="1"/>
          <p:nvPr/>
        </p:nvSpPr>
        <p:spPr>
          <a:xfrm>
            <a:off x="361949" y="22383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3"/>
              </a:rPr>
              <a:t>CardiacField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使用二维超声探头通过隐式神经表示（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INR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）网络重建三维心脏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81C665-D1B7-4C38-844A-674475D698F9}"/>
              </a:ext>
            </a:extLst>
          </p:cNvPr>
          <p:cNvSpPr txBox="1"/>
          <p:nvPr/>
        </p:nvSpPr>
        <p:spPr>
          <a:xfrm>
            <a:off x="361948" y="835818"/>
            <a:ext cx="903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算法详解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三维重建的验证与射血分数的计算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760B7A-E57D-4197-AE3C-6F1897FE733D}"/>
              </a:ext>
            </a:extLst>
          </p:cNvPr>
          <p:cNvSpPr txBox="1"/>
          <p:nvPr/>
        </p:nvSpPr>
        <p:spPr>
          <a:xfrm>
            <a:off x="550069" y="3881614"/>
            <a:ext cx="1109186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三维重建的验证：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PSNR(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峰值信噪比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：计算原始图像与重建图像之间的均方误差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(MSE)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，再转换为对数尺度，用于衡量重建图像的噪声水平、失真程度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SSIM(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结构相似性指数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：从亮度​、对比度​和结构​三个维度衡量图像相似性，更符合人类视觉系统的感知特性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动态重建：对心脏周期内不同时相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(ED/ES)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分别重建，生成动态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5"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射血分数的计算：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457450" lvl="5" indent="-171450" fontAlgn="base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切片生成：沿心尖四腔切面方向生成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20-30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层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3mm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厚度的连续二维切片</a:t>
            </a:r>
          </a:p>
          <a:p>
            <a:pPr marL="2457450" lvl="5" indent="-171450" fontAlgn="base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​自动分割：采用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EchoNet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的预训练模型分割左心室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LV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和右心室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RV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区域</a:t>
            </a:r>
          </a:p>
          <a:p>
            <a:pPr marL="2457450" lvl="5" indent="-171450" fontAlgn="base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​体积计算：逐层积分分割面积，计算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EDV(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舒张末期容积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ESV(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收缩末期容积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2457450" lvl="5" indent="-171450" fontAlgn="base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射血分数：</a:t>
            </a:r>
          </a:p>
          <a:p>
            <a:br>
              <a:rPr lang="zh-CN" altLang="en-US" sz="1200" dirty="0"/>
            </a:br>
            <a:endParaRPr lang="zh-CN" altLang="en-US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0F3652-637D-4511-A30A-CDBA104F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663" y="1306069"/>
            <a:ext cx="9972674" cy="23503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2F7C13-12D4-492D-B6CF-2D62A3E90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359" y="6423660"/>
            <a:ext cx="1200350" cy="328096"/>
          </a:xfrm>
          <a:prstGeom prst="rect">
            <a:avLst/>
          </a:prstGeom>
        </p:spPr>
      </p:pic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5C5217D4-DDEB-45A3-A6D9-334A86648FB6}"/>
              </a:ext>
            </a:extLst>
          </p:cNvPr>
          <p:cNvCxnSpPr>
            <a:cxnSpLocks/>
            <a:stCxn id="8" idx="3"/>
            <a:endCxn id="4" idx="3"/>
          </p:cNvCxnSpPr>
          <p:nvPr/>
        </p:nvCxnSpPr>
        <p:spPr>
          <a:xfrm flipV="1">
            <a:off x="6399709" y="2481263"/>
            <a:ext cx="4682628" cy="4106445"/>
          </a:xfrm>
          <a:prstGeom prst="curvedConnector3">
            <a:avLst>
              <a:gd name="adj1" fmla="val 104882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7693131-9E4C-4CD4-B725-6E11B41AE3E3}"/>
              </a:ext>
            </a:extLst>
          </p:cNvPr>
          <p:cNvSpPr/>
          <p:nvPr/>
        </p:nvSpPr>
        <p:spPr>
          <a:xfrm>
            <a:off x="2776538" y="3519583"/>
            <a:ext cx="2714625" cy="4476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CardiacField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的伪影减少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989B2A2-D9A7-4C2D-B3D2-AF5772270E1E}"/>
              </a:ext>
            </a:extLst>
          </p:cNvPr>
          <p:cNvCxnSpPr>
            <a:endCxn id="16" idx="1"/>
          </p:cNvCxnSpPr>
          <p:nvPr/>
        </p:nvCxnSpPr>
        <p:spPr>
          <a:xfrm flipV="1">
            <a:off x="1257300" y="3743421"/>
            <a:ext cx="1519238" cy="25707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13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2844</Words>
  <Application>Microsoft Office PowerPoint</Application>
  <PresentationFormat>宽屏</PresentationFormat>
  <Paragraphs>233</Paragraphs>
  <Slides>21</Slides>
  <Notes>18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-apple-system</vt:lpstr>
      <vt:lpstr>等线</vt:lpstr>
      <vt:lpstr>等线 Light</vt:lpstr>
      <vt:lpstr>黑体</vt:lpstr>
      <vt:lpstr>Arial</vt:lpstr>
      <vt:lpstr>Times New Roman</vt:lpstr>
      <vt:lpstr>Office 主题​​</vt:lpstr>
      <vt:lpstr>CardiacField &amp; NeuralCMF 心脏B超的3D重建与跟踪</vt:lpstr>
      <vt:lpstr>CardiacField——使用二维超声探头通过隐式神经表示（INR）网络重建三维心脏（2024.08） 欧洲心血管类期刊：ESC NeuralCMF——重建三维心脏，跟踪心肌运动（2024.06） CCF-B期刊：TMI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感谢老师和学姐的指导！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CardiacField &amp; NeuralCMF 超声心脏3D重建</dc:title>
  <dc:creator>书纬 李</dc:creator>
  <cp:lastModifiedBy>书纬 李</cp:lastModifiedBy>
  <cp:revision>105</cp:revision>
  <dcterms:created xsi:type="dcterms:W3CDTF">2025-03-25T02:18:15Z</dcterms:created>
  <dcterms:modified xsi:type="dcterms:W3CDTF">2025-03-31T12:28:26Z</dcterms:modified>
</cp:coreProperties>
</file>